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3" r:id="rId1"/>
  </p:sldMasterIdLst>
  <p:notesMasterIdLst>
    <p:notesMasterId r:id="rId18"/>
  </p:notesMasterIdLst>
  <p:sldIdLst>
    <p:sldId id="298" r:id="rId2"/>
    <p:sldId id="299" r:id="rId3"/>
    <p:sldId id="300" r:id="rId4"/>
    <p:sldId id="301" r:id="rId5"/>
    <p:sldId id="303" r:id="rId6"/>
    <p:sldId id="308" r:id="rId7"/>
    <p:sldId id="307" r:id="rId8"/>
    <p:sldId id="304" r:id="rId9"/>
    <p:sldId id="305" r:id="rId10"/>
    <p:sldId id="306" r:id="rId11"/>
    <p:sldId id="309" r:id="rId12"/>
    <p:sldId id="310" r:id="rId13"/>
    <p:sldId id="312" r:id="rId14"/>
    <p:sldId id="313" r:id="rId15"/>
    <p:sldId id="314" r:id="rId16"/>
    <p:sldId id="315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E608B87-CDA7-B24D-ABD1-BD25D95CFB51}">
          <p14:sldIdLst/>
        </p14:section>
        <p14:section name="Abschnitt ohne Titel" id="{36543FAC-C612-0B41-A161-7811C3D9CAA9}">
          <p14:sldIdLst>
            <p14:sldId id="298"/>
            <p14:sldId id="299"/>
          </p14:sldIdLst>
        </p14:section>
        <p14:section name="Roman" id="{60026C07-9AC8-1F46-86E3-1ECF159591BA}">
          <p14:sldIdLst>
            <p14:sldId id="300"/>
            <p14:sldId id="301"/>
            <p14:sldId id="303"/>
            <p14:sldId id="308"/>
          </p14:sldIdLst>
        </p14:section>
        <p14:section name="Angela" id="{A4960C92-C2A4-D745-84A5-A1AD48D85F14}">
          <p14:sldIdLst>
            <p14:sldId id="307"/>
            <p14:sldId id="304"/>
            <p14:sldId id="305"/>
          </p14:sldIdLst>
        </p14:section>
        <p14:section name="Lisa" id="{BA914401-89F4-8142-A8A7-EF1760CE32F3}">
          <p14:sldIdLst>
            <p14:sldId id="306"/>
            <p14:sldId id="309"/>
            <p14:sldId id="310"/>
            <p14:sldId id="312"/>
          </p14:sldIdLst>
        </p14:section>
        <p14:section name="Rebecca" id="{F3D828E5-6D54-7E44-B643-C270C0411E98}">
          <p14:sldIdLst>
            <p14:sldId id="313"/>
            <p14:sldId id="314"/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71"/>
    <p:restoredTop sz="94628"/>
  </p:normalViewPr>
  <p:slideViewPr>
    <p:cSldViewPr snapToGrid="0">
      <p:cViewPr>
        <p:scale>
          <a:sx n="83" d="100"/>
          <a:sy n="83" d="100"/>
        </p:scale>
        <p:origin x="392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9D92C-98BC-42B6-B7F3-0C1612E9EF79}" type="datetimeFigureOut">
              <a:rPr lang="de-DE" smtClean="0"/>
              <a:t>17.07.23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DFC3DD-7FD7-4AEC-917A-E0D2389D43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8752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FC3DD-7FD7-4AEC-917A-E0D2389D438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3819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FC3DD-7FD7-4AEC-917A-E0D2389D438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3583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29E86-4E09-47BC-9F53-5D55C6D06EF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4636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FE005C-E4C4-5ED5-7BD3-15DC3F9F81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C6AF8E8-26EC-4E8A-1AA8-82B1F986C0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4FF420-98F3-F955-E01F-AD8735865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7/17/23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CC38AD-77C8-FCF3-52AB-A0341B137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625C64-53F2-4CE3-D6FB-9F2F47BB4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82725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04541A-588F-DC01-B7EA-F4F9D2DFA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A814A9C-B08A-9AA6-A653-5C01F32B8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0B3749-9C37-D053-8296-249FF7463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7/17/23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2F27EA-3FBD-4B64-013B-689A7D1FD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42204A-6A8E-3C71-0BDE-40A953F7F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35827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5D2509E-7E90-CB1A-87B9-6A5EDC3734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6E635BB-7972-2602-E933-622042FE0F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A15B55-BA79-20A0-C0AA-F3B2DA160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7/17/23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F5FDA5-76DB-71BC-8BE6-3398B5206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EE9822-3E90-E253-C545-4D44D2C72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8176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1131DC-17ED-B7AA-577C-ADA1BF7A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0402590-3347-75B5-C2FC-7A5B6B5C5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7/17/23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0BE1662-1231-B53C-2905-320AD9F37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44C4953-6BE0-7EA3-2B91-806D0BD4C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55723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B0DD20-9FB6-27D0-3072-712927967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C91AEE-91D5-1B13-B830-7C880BAF1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70A9EB0-A440-9C3A-5ADC-28A9E58D9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7/17/23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47E691-2A4F-0414-56E5-7B3B18922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72650E-88C6-5FCA-8E73-E9CF04537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11117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ED7467-A8AC-F54A-AB50-842861C51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00044CD-07ED-DEA5-3591-F5E9BC6A3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95526E-33C5-C72D-76D9-EF274A241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7/17/23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41E378-E9D1-257F-0AD3-E9BCBD389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915705-DEDA-3F64-D507-180A9D482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13717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29040A-CCC6-A0AA-E92E-9D9B97E75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90A51D-AED7-7F70-A32D-5A1072750C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4B97AC0-8BB4-F2DF-21DE-B4D28D39C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D66C12E-A504-0D10-CC05-AC649450F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7/17/23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980BCF8-C624-C5BC-CE19-510F22A9C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B251DD0-D861-F947-E55E-4BA1F1BC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6143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05A784-5348-91B3-72AA-F74A19DB2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F99F03-BF7D-6CFF-B683-031CA49145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B430E8D-8E2E-455F-4FB3-9437FB0526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936F80E-A9EA-692C-ADE7-D17F5079F7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C407F26-66E4-C122-6C8C-9F8BBDF6F1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9FF77F6-413E-C271-E281-5A104C9B8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7/17/23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B0FDE7F-12AF-7A73-7E98-E83E5C916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8E5B283-CAFD-6078-4BC1-FB245C6A7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70392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1D6C0F-255E-4959-2530-FFB789BD8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F48CF78-58F8-20BC-ECDE-C36761C1C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7/17/23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5AADB15-B7DB-DA98-E3B8-FC9C721BB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4997C76-F0C4-41E2-112F-2CF7DE758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66455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76D50A1-0A75-BA74-E4FB-5FA32A919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7/17/23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A3EB75C-1E30-2B6A-C588-8605966B1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559CB2-3831-E44B-0593-FF452DF0D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1880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89A8F9-4C3D-46BF-2B27-7F52CD435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349818-582E-E973-2C4C-AD16D9BAB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084C68A-196E-E0D2-9E98-3EC5E8BD99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D83FFBF-865B-333C-00C3-66C21B99E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7/17/23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286E04B-8D98-5DE7-EA67-38C586910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192160A-AD5C-D0DA-E65A-2BAB66A7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71269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17887B-61C5-2AC4-2F74-5F216B67B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4E8886B-B941-750D-83CB-3ECAD848EE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89F8377-A440-DD9C-C725-689FB16893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234BBB-89ED-A26A-FACA-7F7306E9D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7/17/23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1DCD7B2-682C-A5DF-E5A5-7497C73FF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AE5B19-99FE-2FD2-0161-19FB77380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10581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047B98D-8C85-65CC-658D-CCDCF0FD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97ED532-5520-5934-DC73-A78CC8A58A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D3F049-F57A-F234-BF67-82F38CEC5F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7/17/23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C28347-8931-7C8E-1DF8-556E6B0E0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31B23E-D25F-788F-4B35-5AC45DED81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47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6800A15D-8BC0-0E86-FF89-AB616427F6F8}"/>
              </a:ext>
            </a:extLst>
          </p:cNvPr>
          <p:cNvSpPr/>
          <p:nvPr/>
        </p:nvSpPr>
        <p:spPr>
          <a:xfrm>
            <a:off x="-100691" y="46299"/>
            <a:ext cx="12578576" cy="165576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C63B4C6-713C-F31C-4CB7-DB4104076891}"/>
              </a:ext>
            </a:extLst>
          </p:cNvPr>
          <p:cNvSpPr txBox="1"/>
          <p:nvPr/>
        </p:nvSpPr>
        <p:spPr>
          <a:xfrm>
            <a:off x="1" y="421635"/>
            <a:ext cx="1219200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de-DE" sz="4800" b="1" err="1">
                <a:solidFill>
                  <a:schemeClr val="bg1"/>
                </a:solidFill>
                <a:cs typeface="Calibri"/>
              </a:rPr>
              <a:t>What</a:t>
            </a:r>
            <a:r>
              <a:rPr lang="de-DE" sz="4800" b="1">
                <a:solidFill>
                  <a:schemeClr val="bg1"/>
                </a:solidFill>
                <a:cs typeface="Calibri"/>
              </a:rPr>
              <a:t> </a:t>
            </a:r>
            <a:r>
              <a:rPr lang="de-DE" sz="4800" b="1" err="1">
                <a:solidFill>
                  <a:schemeClr val="bg1"/>
                </a:solidFill>
                <a:cs typeface="Calibri"/>
              </a:rPr>
              <a:t>we</a:t>
            </a:r>
            <a:r>
              <a:rPr lang="de-DE" sz="4800" b="1">
                <a:solidFill>
                  <a:schemeClr val="bg1"/>
                </a:solidFill>
                <a:cs typeface="Calibri"/>
              </a:rPr>
              <a:t> </a:t>
            </a:r>
            <a:r>
              <a:rPr lang="de-DE" sz="4800" b="1" err="1">
                <a:solidFill>
                  <a:schemeClr val="bg1"/>
                </a:solidFill>
                <a:cs typeface="Calibri"/>
              </a:rPr>
              <a:t>wanted</a:t>
            </a:r>
            <a:r>
              <a:rPr lang="de-DE" sz="4800" b="1">
                <a:solidFill>
                  <a:schemeClr val="bg1"/>
                </a:solidFill>
                <a:cs typeface="Calibri"/>
              </a:rPr>
              <a:t> </a:t>
            </a:r>
            <a:r>
              <a:rPr lang="de-DE" sz="4800" b="1" err="1">
                <a:solidFill>
                  <a:schemeClr val="bg1"/>
                </a:solidFill>
                <a:cs typeface="Calibri"/>
              </a:rPr>
              <a:t>to</a:t>
            </a:r>
            <a:r>
              <a:rPr lang="de-DE" sz="4800" b="1">
                <a:solidFill>
                  <a:schemeClr val="bg1"/>
                </a:solidFill>
                <a:cs typeface="Calibri"/>
              </a:rPr>
              <a:t> do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8CC5AE9E-F096-1A09-DCAF-2D71422EB3D4}"/>
              </a:ext>
            </a:extLst>
          </p:cNvPr>
          <p:cNvGrpSpPr/>
          <p:nvPr/>
        </p:nvGrpSpPr>
        <p:grpSpPr>
          <a:xfrm>
            <a:off x="2826492" y="2438175"/>
            <a:ext cx="6713901" cy="3560493"/>
            <a:chOff x="4920864" y="2623609"/>
            <a:chExt cx="5040000" cy="2486199"/>
          </a:xfrm>
        </p:grpSpPr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1F8FA168-62F8-A50F-D6EA-E3D67C67AA65}"/>
                </a:ext>
              </a:extLst>
            </p:cNvPr>
            <p:cNvSpPr/>
            <p:nvPr/>
          </p:nvSpPr>
          <p:spPr>
            <a:xfrm>
              <a:off x="4920864" y="2623609"/>
              <a:ext cx="5040000" cy="54914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2800" err="1">
                  <a:cs typeface="Arial"/>
                </a:rPr>
                <a:t>Insights</a:t>
              </a:r>
              <a:endParaRPr lang="de-DE" sz="2800">
                <a:cs typeface="Arial"/>
              </a:endParaRP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904E4E0E-045E-E551-2DE0-8237688E3B78}"/>
                </a:ext>
              </a:extLst>
            </p:cNvPr>
            <p:cNvSpPr/>
            <p:nvPr/>
          </p:nvSpPr>
          <p:spPr>
            <a:xfrm>
              <a:off x="5385194" y="3271271"/>
              <a:ext cx="4100544" cy="550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2800" err="1">
                  <a:cs typeface="Arial"/>
                </a:rPr>
                <a:t>Improvement</a:t>
              </a:r>
              <a:r>
                <a:rPr lang="de-DE" sz="2800">
                  <a:cs typeface="Arial"/>
                </a:rPr>
                <a:t> vs. Deterioration</a:t>
              </a:r>
            </a:p>
          </p:txBody>
        </p:sp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00C60D17-3E4B-0ECD-A1EA-985C32343603}"/>
                </a:ext>
              </a:extLst>
            </p:cNvPr>
            <p:cNvSpPr/>
            <p:nvPr/>
          </p:nvSpPr>
          <p:spPr>
            <a:xfrm>
              <a:off x="5860321" y="3918671"/>
              <a:ext cx="3161087" cy="550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2800">
                  <a:cs typeface="Arial"/>
                </a:rPr>
                <a:t>Hotspots &amp; Patterns</a:t>
              </a:r>
            </a:p>
          </p:txBody>
        </p:sp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C77FB8DA-B38A-9386-C976-8C65BB2ACAF0}"/>
                </a:ext>
              </a:extLst>
            </p:cNvPr>
            <p:cNvSpPr/>
            <p:nvPr/>
          </p:nvSpPr>
          <p:spPr>
            <a:xfrm>
              <a:off x="6173505" y="4559008"/>
              <a:ext cx="2523922" cy="550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2800">
                  <a:cs typeface="Arial"/>
                </a:rPr>
                <a:t>Further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4678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6800A15D-8BC0-0E86-FF89-AB616427F6F8}"/>
              </a:ext>
            </a:extLst>
          </p:cNvPr>
          <p:cNvSpPr/>
          <p:nvPr/>
        </p:nvSpPr>
        <p:spPr>
          <a:xfrm>
            <a:off x="-100691" y="0"/>
            <a:ext cx="12578576" cy="165576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C63B4C6-713C-F31C-4CB7-DB4104076891}"/>
              </a:ext>
            </a:extLst>
          </p:cNvPr>
          <p:cNvSpPr txBox="1"/>
          <p:nvPr/>
        </p:nvSpPr>
        <p:spPr>
          <a:xfrm>
            <a:off x="0" y="57650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chemeClr val="bg1"/>
                </a:solidFill>
              </a:rPr>
              <a:t>Analysis </a:t>
            </a:r>
            <a:r>
              <a:rPr lang="de-DE" sz="3600" b="1" dirty="0" err="1">
                <a:solidFill>
                  <a:schemeClr val="bg1"/>
                </a:solidFill>
              </a:rPr>
              <a:t>of</a:t>
            </a:r>
            <a:r>
              <a:rPr lang="de-DE" sz="3600" b="1" dirty="0">
                <a:solidFill>
                  <a:schemeClr val="bg1"/>
                </a:solidFill>
              </a:rPr>
              <a:t> </a:t>
            </a:r>
            <a:r>
              <a:rPr lang="de-DE" sz="3600" b="1" dirty="0" err="1">
                <a:solidFill>
                  <a:schemeClr val="bg1"/>
                </a:solidFill>
              </a:rPr>
              <a:t>stabilzing</a:t>
            </a:r>
            <a:r>
              <a:rPr lang="de-DE" sz="3600" b="1" dirty="0">
                <a:solidFill>
                  <a:schemeClr val="bg1"/>
                </a:solidFill>
              </a:rPr>
              <a:t> </a:t>
            </a:r>
            <a:r>
              <a:rPr lang="de-DE" sz="3600" b="1" dirty="0" err="1">
                <a:solidFill>
                  <a:schemeClr val="bg1"/>
                </a:solidFill>
              </a:rPr>
              <a:t>mutations</a:t>
            </a:r>
            <a:endParaRPr lang="de-DE" sz="3600" b="1" dirty="0">
              <a:solidFill>
                <a:schemeClr val="bg1"/>
              </a:solidFill>
            </a:endParaRPr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570E9945-6DCE-62D3-B995-4E3B922C9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025" y="2077396"/>
            <a:ext cx="4808732" cy="3606549"/>
          </a:xfrm>
          <a:prstGeom prst="rect">
            <a:avLst/>
          </a:prstGeom>
          <a:ln w="31750">
            <a:solidFill>
              <a:schemeClr val="accent1">
                <a:lumMod val="50000"/>
              </a:schemeClr>
            </a:solidFill>
          </a:ln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FD626D9D-FD31-2895-5B62-F6E518DD6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243" y="2077397"/>
            <a:ext cx="4808732" cy="3606549"/>
          </a:xfrm>
          <a:prstGeom prst="rect">
            <a:avLst/>
          </a:prstGeom>
          <a:ln w="31750">
            <a:solidFill>
              <a:schemeClr val="accent1">
                <a:lumMod val="50000"/>
              </a:schemeClr>
            </a:solidFill>
          </a:ln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807A82C-1392-FFEF-02D3-B251EB78651A}"/>
              </a:ext>
            </a:extLst>
          </p:cNvPr>
          <p:cNvSpPr txBox="1"/>
          <p:nvPr/>
        </p:nvSpPr>
        <p:spPr>
          <a:xfrm>
            <a:off x="1022025" y="1752740"/>
            <a:ext cx="4808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1">
                    <a:lumMod val="50000"/>
                  </a:schemeClr>
                </a:solidFill>
              </a:rPr>
              <a:t>WITHOUT EPISTASIS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B769A48-0B03-482C-D676-828D3E63CB72}"/>
              </a:ext>
            </a:extLst>
          </p:cNvPr>
          <p:cNvSpPr txBox="1"/>
          <p:nvPr/>
        </p:nvSpPr>
        <p:spPr>
          <a:xfrm>
            <a:off x="6361243" y="1756258"/>
            <a:ext cx="4808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accent1">
                    <a:lumMod val="50000"/>
                  </a:schemeClr>
                </a:solidFill>
              </a:rPr>
              <a:t>POSITIVE EPISTASIS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170F22C-5966-AA42-4669-584271D3EC87}"/>
              </a:ext>
            </a:extLst>
          </p:cNvPr>
          <p:cNvSpPr txBox="1"/>
          <p:nvPr/>
        </p:nvSpPr>
        <p:spPr>
          <a:xfrm>
            <a:off x="2046515" y="6005084"/>
            <a:ext cx="9492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accent1">
                    <a:lumMod val="50000"/>
                  </a:schemeClr>
                </a:solidFill>
              </a:rPr>
              <a:t>Find </a:t>
            </a:r>
            <a:r>
              <a:rPr lang="de-DE" sz="2800" b="1" dirty="0" err="1">
                <a:solidFill>
                  <a:schemeClr val="accent1">
                    <a:lumMod val="50000"/>
                  </a:schemeClr>
                </a:solidFill>
              </a:rPr>
              <a:t>mutations</a:t>
            </a:r>
            <a:r>
              <a:rPr lang="de-DE" sz="28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sz="2800" b="1" dirty="0" err="1">
                <a:solidFill>
                  <a:schemeClr val="accent1">
                    <a:lumMod val="50000"/>
                  </a:schemeClr>
                </a:solidFill>
              </a:rPr>
              <a:t>that</a:t>
            </a:r>
            <a:r>
              <a:rPr lang="de-DE" sz="28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sz="2800" b="1" dirty="0" err="1">
                <a:solidFill>
                  <a:schemeClr val="accent1">
                    <a:lumMod val="50000"/>
                  </a:schemeClr>
                </a:solidFill>
              </a:rPr>
              <a:t>have</a:t>
            </a:r>
            <a:r>
              <a:rPr lang="de-DE" sz="2800" b="1" dirty="0">
                <a:solidFill>
                  <a:schemeClr val="accent1">
                    <a:lumMod val="50000"/>
                  </a:schemeClr>
                </a:solidFill>
              </a:rPr>
              <a:t> a positive </a:t>
            </a:r>
            <a:r>
              <a:rPr lang="de-DE" sz="2800" b="1" dirty="0" err="1">
                <a:solidFill>
                  <a:schemeClr val="accent1">
                    <a:lumMod val="50000"/>
                  </a:schemeClr>
                </a:solidFill>
              </a:rPr>
              <a:t>epistatic</a:t>
            </a:r>
            <a:r>
              <a:rPr lang="de-DE" sz="28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sz="2800" b="1" dirty="0" err="1">
                <a:solidFill>
                  <a:schemeClr val="accent1">
                    <a:lumMod val="50000"/>
                  </a:schemeClr>
                </a:solidFill>
              </a:rPr>
              <a:t>effect</a:t>
            </a:r>
            <a:r>
              <a:rPr lang="de-DE" sz="2800" b="1" dirty="0">
                <a:solidFill>
                  <a:schemeClr val="accent1">
                    <a:lumMod val="50000"/>
                  </a:schemeClr>
                </a:solidFill>
              </a:rPr>
              <a:t> on </a:t>
            </a:r>
            <a:r>
              <a:rPr lang="de-DE" sz="2800" b="1" dirty="0" err="1">
                <a:solidFill>
                  <a:schemeClr val="accent1">
                    <a:lumMod val="50000"/>
                  </a:schemeClr>
                </a:solidFill>
              </a:rPr>
              <a:t>mutants</a:t>
            </a:r>
            <a:endParaRPr lang="de-DE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Pfeil nach rechts 16">
            <a:extLst>
              <a:ext uri="{FF2B5EF4-FFF2-40B4-BE49-F238E27FC236}">
                <a16:creationId xmlns:a16="http://schemas.microsoft.com/office/drawing/2014/main" id="{9F837DFE-A1A1-1A71-4A29-A06CEC3EA379}"/>
              </a:ext>
            </a:extLst>
          </p:cNvPr>
          <p:cNvSpPr/>
          <p:nvPr/>
        </p:nvSpPr>
        <p:spPr>
          <a:xfrm>
            <a:off x="0" y="6097417"/>
            <a:ext cx="1934815" cy="369332"/>
          </a:xfrm>
          <a:prstGeom prst="rightArrow">
            <a:avLst>
              <a:gd name="adj1" fmla="val 21951"/>
              <a:gd name="adj2" fmla="val 35893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6807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6800A15D-8BC0-0E86-FF89-AB616427F6F8}"/>
              </a:ext>
            </a:extLst>
          </p:cNvPr>
          <p:cNvSpPr/>
          <p:nvPr/>
        </p:nvSpPr>
        <p:spPr>
          <a:xfrm>
            <a:off x="-100691" y="0"/>
            <a:ext cx="12578576" cy="165576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C63B4C6-713C-F31C-4CB7-DB4104076891}"/>
              </a:ext>
            </a:extLst>
          </p:cNvPr>
          <p:cNvSpPr txBox="1"/>
          <p:nvPr/>
        </p:nvSpPr>
        <p:spPr>
          <a:xfrm>
            <a:off x="1" y="42163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chemeClr val="bg1"/>
                </a:solidFill>
              </a:rPr>
              <a:t>The </a:t>
            </a:r>
            <a:r>
              <a:rPr lang="de-DE" sz="3600" b="1" dirty="0" err="1">
                <a:solidFill>
                  <a:schemeClr val="bg1"/>
                </a:solidFill>
              </a:rPr>
              <a:t>impact</a:t>
            </a:r>
            <a:r>
              <a:rPr lang="de-DE" sz="3600" b="1" dirty="0">
                <a:solidFill>
                  <a:schemeClr val="bg1"/>
                </a:solidFill>
              </a:rPr>
              <a:t> </a:t>
            </a:r>
            <a:r>
              <a:rPr lang="de-DE" sz="3600" b="1" dirty="0" err="1">
                <a:solidFill>
                  <a:schemeClr val="bg1"/>
                </a:solidFill>
              </a:rPr>
              <a:t>of</a:t>
            </a:r>
            <a:r>
              <a:rPr lang="de-DE" sz="3600" b="1" dirty="0">
                <a:solidFill>
                  <a:schemeClr val="bg1"/>
                </a:solidFill>
              </a:rPr>
              <a:t> </a:t>
            </a:r>
            <a:r>
              <a:rPr lang="de-DE" sz="3600" b="1" dirty="0" err="1">
                <a:solidFill>
                  <a:schemeClr val="bg1"/>
                </a:solidFill>
              </a:rPr>
              <a:t>the</a:t>
            </a:r>
            <a:r>
              <a:rPr lang="de-DE" sz="3600" b="1" dirty="0">
                <a:solidFill>
                  <a:schemeClr val="bg1"/>
                </a:solidFill>
              </a:rPr>
              <a:t> </a:t>
            </a:r>
            <a:r>
              <a:rPr lang="de-DE" sz="3600" b="1" dirty="0" err="1">
                <a:solidFill>
                  <a:schemeClr val="bg1"/>
                </a:solidFill>
              </a:rPr>
              <a:t>amount</a:t>
            </a:r>
            <a:r>
              <a:rPr lang="de-DE" sz="3600" b="1" dirty="0">
                <a:solidFill>
                  <a:schemeClr val="bg1"/>
                </a:solidFill>
              </a:rPr>
              <a:t> </a:t>
            </a:r>
            <a:r>
              <a:rPr lang="de-DE" sz="3600" b="1" dirty="0" err="1">
                <a:solidFill>
                  <a:schemeClr val="bg1"/>
                </a:solidFill>
              </a:rPr>
              <a:t>of</a:t>
            </a:r>
            <a:r>
              <a:rPr lang="de-DE" sz="3600" b="1" dirty="0">
                <a:solidFill>
                  <a:schemeClr val="bg1"/>
                </a:solidFill>
              </a:rPr>
              <a:t> </a:t>
            </a:r>
            <a:r>
              <a:rPr lang="de-DE" sz="3600" b="1" dirty="0" err="1">
                <a:solidFill>
                  <a:schemeClr val="bg1"/>
                </a:solidFill>
              </a:rPr>
              <a:t>mutations</a:t>
            </a:r>
            <a:endParaRPr lang="de-DE" sz="3600" b="1" dirty="0">
              <a:solidFill>
                <a:schemeClr val="bg1"/>
              </a:solidFill>
            </a:endParaRPr>
          </a:p>
        </p:txBody>
      </p:sp>
      <p:pic>
        <p:nvPicPr>
          <p:cNvPr id="3" name="Grafik 2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1BE4C450-8B13-C718-709A-038B04ADEC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051" y="2135825"/>
            <a:ext cx="5262787" cy="4209692"/>
          </a:xfrm>
          <a:prstGeom prst="rect">
            <a:avLst/>
          </a:prstGeom>
          <a:ln w="31750">
            <a:solidFill>
              <a:schemeClr val="accent1">
                <a:lumMod val="50000"/>
              </a:schemeClr>
            </a:solidFill>
          </a:ln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00783FE8-C44E-1D07-4744-5D803C249513}"/>
              </a:ext>
            </a:extLst>
          </p:cNvPr>
          <p:cNvSpPr txBox="1"/>
          <p:nvPr/>
        </p:nvSpPr>
        <p:spPr>
          <a:xfrm>
            <a:off x="7561600" y="2321805"/>
            <a:ext cx="4004611" cy="3416320"/>
          </a:xfrm>
          <a:prstGeom prst="rect">
            <a:avLst/>
          </a:prstGeom>
          <a:noFill/>
          <a:ln w="666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de-DE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de-DE" sz="2000" dirty="0">
                <a:solidFill>
                  <a:schemeClr val="accent1">
                    <a:lumMod val="50000"/>
                  </a:schemeClr>
                </a:solidFill>
              </a:rPr>
              <a:t>Big </a:t>
            </a:r>
            <a:r>
              <a:rPr lang="de-DE" sz="2000" dirty="0" err="1">
                <a:solidFill>
                  <a:schemeClr val="accent1">
                    <a:lumMod val="50000"/>
                  </a:schemeClr>
                </a:solidFill>
              </a:rPr>
              <a:t>impact</a:t>
            </a:r>
            <a:r>
              <a:rPr lang="de-DE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accent1">
                    <a:lumMod val="50000"/>
                  </a:schemeClr>
                </a:solidFill>
              </a:rPr>
              <a:t>of</a:t>
            </a:r>
            <a:r>
              <a:rPr lang="de-DE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accent1">
                    <a:lumMod val="50000"/>
                  </a:schemeClr>
                </a:solidFill>
              </a:rPr>
              <a:t>mutation</a:t>
            </a:r>
            <a:r>
              <a:rPr lang="de-DE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accent1">
                    <a:lumMod val="50000"/>
                  </a:schemeClr>
                </a:solidFill>
              </a:rPr>
              <a:t>count</a:t>
            </a:r>
            <a:r>
              <a:rPr lang="de-DE" sz="2000" dirty="0">
                <a:solidFill>
                  <a:schemeClr val="accent1">
                    <a:lumMod val="50000"/>
                  </a:schemeClr>
                </a:solidFill>
              </a:rPr>
              <a:t> on </a:t>
            </a:r>
            <a:r>
              <a:rPr lang="de-DE" sz="2000" dirty="0" err="1">
                <a:solidFill>
                  <a:schemeClr val="accent1">
                    <a:lumMod val="50000"/>
                  </a:schemeClr>
                </a:solidFill>
              </a:rPr>
              <a:t>protein</a:t>
            </a:r>
            <a:r>
              <a:rPr lang="de-DE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accent1">
                    <a:lumMod val="50000"/>
                  </a:schemeClr>
                </a:solidFill>
              </a:rPr>
              <a:t>fitness</a:t>
            </a:r>
            <a:endParaRPr lang="de-DE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de-DE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de-DE" sz="2000" dirty="0">
                <a:solidFill>
                  <a:schemeClr val="accent1">
                    <a:lumMod val="50000"/>
                  </a:schemeClr>
                </a:solidFill>
              </a:rPr>
              <a:t>Mann -  Whitney – U Test: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de-DE" sz="2000" dirty="0" err="1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from</a:t>
            </a:r>
            <a:r>
              <a:rPr lang="de-DE" sz="2000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 </a:t>
            </a:r>
            <a:r>
              <a:rPr lang="de-DE" sz="2000" dirty="0" err="1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seven</a:t>
            </a:r>
            <a:r>
              <a:rPr lang="de-DE" sz="2000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 </a:t>
            </a:r>
            <a:r>
              <a:rPr lang="de-DE" sz="2000" dirty="0" err="1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mutations</a:t>
            </a:r>
            <a:r>
              <a:rPr lang="de-DE" sz="2000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 on </a:t>
            </a:r>
            <a:r>
              <a:rPr lang="de-DE" sz="2000" dirty="0" err="1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protein</a:t>
            </a:r>
            <a:r>
              <a:rPr lang="de-DE" sz="2000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 </a:t>
            </a:r>
            <a:r>
              <a:rPr lang="de-DE" sz="2000" dirty="0" err="1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is</a:t>
            </a:r>
            <a:r>
              <a:rPr lang="de-DE" sz="2000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 </a:t>
            </a:r>
            <a:r>
              <a:rPr lang="de-DE" sz="2000" dirty="0" err="1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mostly</a:t>
            </a:r>
            <a:r>
              <a:rPr lang="de-DE" sz="2000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 non-</a:t>
            </a:r>
            <a:r>
              <a:rPr lang="de-DE" sz="2000" dirty="0" err="1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functional</a:t>
            </a:r>
            <a:endParaRPr lang="de-DE" sz="2000" dirty="0">
              <a:solidFill>
                <a:schemeClr val="accent1">
                  <a:lumMod val="50000"/>
                </a:schemeClr>
              </a:solidFill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endParaRPr lang="de-DE" sz="2000" dirty="0">
              <a:solidFill>
                <a:schemeClr val="accent1">
                  <a:lumMod val="50000"/>
                </a:schemeClr>
              </a:solidFill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de-DE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de-DE" sz="2000" dirty="0" err="1">
                <a:solidFill>
                  <a:schemeClr val="accent1">
                    <a:lumMod val="50000"/>
                  </a:schemeClr>
                </a:solidFill>
              </a:rPr>
              <a:t>Involve</a:t>
            </a:r>
            <a:r>
              <a:rPr lang="de-DE" sz="2000" dirty="0">
                <a:solidFill>
                  <a:schemeClr val="accent1">
                    <a:lumMod val="50000"/>
                  </a:schemeClr>
                </a:solidFill>
              </a:rPr>
              <a:t> in </a:t>
            </a:r>
            <a:r>
              <a:rPr lang="de-DE" sz="2000" dirty="0" err="1">
                <a:solidFill>
                  <a:schemeClr val="accent1">
                    <a:lumMod val="50000"/>
                  </a:schemeClr>
                </a:solidFill>
              </a:rPr>
              <a:t>further</a:t>
            </a:r>
            <a:r>
              <a:rPr lang="de-DE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accent1">
                    <a:lumMod val="50000"/>
                  </a:schemeClr>
                </a:solidFill>
              </a:rPr>
              <a:t>analysis</a:t>
            </a:r>
            <a:endParaRPr lang="de-DE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de-DE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072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6800A15D-8BC0-0E86-FF89-AB616427F6F8}"/>
              </a:ext>
            </a:extLst>
          </p:cNvPr>
          <p:cNvSpPr/>
          <p:nvPr/>
        </p:nvSpPr>
        <p:spPr>
          <a:xfrm>
            <a:off x="-193288" y="-303430"/>
            <a:ext cx="12578576" cy="165576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C63B4C6-713C-F31C-4CB7-DB4104076891}"/>
              </a:ext>
            </a:extLst>
          </p:cNvPr>
          <p:cNvSpPr txBox="1"/>
          <p:nvPr/>
        </p:nvSpPr>
        <p:spPr>
          <a:xfrm>
            <a:off x="0" y="346485"/>
            <a:ext cx="12192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>
                <a:solidFill>
                  <a:schemeClr val="bg1"/>
                </a:solidFill>
              </a:rPr>
              <a:t>Ranking </a:t>
            </a:r>
            <a:r>
              <a:rPr lang="de-DE" sz="4800" b="1" dirty="0" err="1">
                <a:solidFill>
                  <a:schemeClr val="bg1"/>
                </a:solidFill>
              </a:rPr>
              <a:t>results</a:t>
            </a:r>
            <a:endParaRPr lang="de-DE" sz="4800" b="1" dirty="0">
              <a:solidFill>
                <a:schemeClr val="bg1"/>
              </a:solidFill>
            </a:endParaRPr>
          </a:p>
          <a:p>
            <a:pPr algn="ctr"/>
            <a:endParaRPr lang="de-DE" sz="2000" b="1" dirty="0">
              <a:solidFill>
                <a:schemeClr val="bg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4DAF158-7661-D192-D1CF-6758F84F0ADE}"/>
              </a:ext>
            </a:extLst>
          </p:cNvPr>
          <p:cNvSpPr txBox="1"/>
          <p:nvPr/>
        </p:nvSpPr>
        <p:spPr>
          <a:xfrm>
            <a:off x="954155" y="5309797"/>
            <a:ext cx="2857137" cy="923330"/>
          </a:xfrm>
          <a:prstGeom prst="rect">
            <a:avLst/>
          </a:prstGeom>
          <a:noFill/>
          <a:ln w="666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de-DE" dirty="0"/>
          </a:p>
          <a:p>
            <a:pPr algn="ctr"/>
            <a:r>
              <a:rPr lang="de-DE" dirty="0"/>
              <a:t>Formel</a:t>
            </a:r>
          </a:p>
          <a:p>
            <a:pPr algn="ctr"/>
            <a:r>
              <a:rPr lang="de-DE" dirty="0"/>
              <a:t>1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CFC66EC-E03A-2D0B-FA6F-DAA37050ADFB}"/>
              </a:ext>
            </a:extLst>
          </p:cNvPr>
          <p:cNvSpPr txBox="1"/>
          <p:nvPr/>
        </p:nvSpPr>
        <p:spPr>
          <a:xfrm>
            <a:off x="4459355" y="5309797"/>
            <a:ext cx="2857137" cy="923330"/>
          </a:xfrm>
          <a:prstGeom prst="rect">
            <a:avLst/>
          </a:prstGeom>
          <a:noFill/>
          <a:ln w="666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de-DE" dirty="0"/>
          </a:p>
          <a:p>
            <a:pPr algn="ctr"/>
            <a:r>
              <a:rPr lang="de-DE" dirty="0"/>
              <a:t>Formel 2</a:t>
            </a:r>
          </a:p>
          <a:p>
            <a:pPr algn="ctr"/>
            <a:endParaRPr lang="de-DE" dirty="0"/>
          </a:p>
        </p:txBody>
      </p:sp>
      <p:pic>
        <p:nvPicPr>
          <p:cNvPr id="10" name="Inhaltsplatzhalter 5" descr="Ein Bild, das Text, Muster enthält.&#10;&#10;Automatisch generierte Beschreibung">
            <a:extLst>
              <a:ext uri="{FF2B5EF4-FFF2-40B4-BE49-F238E27FC236}">
                <a16:creationId xmlns:a16="http://schemas.microsoft.com/office/drawing/2014/main" id="{0457C54C-D99B-2839-0F89-EEB6E2E469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730"/>
          <a:stretch/>
        </p:blipFill>
        <p:spPr>
          <a:xfrm>
            <a:off x="1315192" y="1638570"/>
            <a:ext cx="2009740" cy="3580860"/>
          </a:xfrm>
          <a:prstGeom prst="rect">
            <a:avLst/>
          </a:prstGeom>
        </p:spPr>
      </p:pic>
      <p:pic>
        <p:nvPicPr>
          <p:cNvPr id="11" name="Inhaltsplatzhalter 9" descr="Ein Bild, das Text, Schrift, Screenshot, Dokument enthält.&#10;&#10;Automatisch generierte Beschreibung">
            <a:extLst>
              <a:ext uri="{FF2B5EF4-FFF2-40B4-BE49-F238E27FC236}">
                <a16:creationId xmlns:a16="http://schemas.microsoft.com/office/drawing/2014/main" id="{F22E8593-9F99-7FB9-1783-98C2F8ADDA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" r="-94" b="44372"/>
          <a:stretch/>
        </p:blipFill>
        <p:spPr>
          <a:xfrm>
            <a:off x="4883053" y="1727664"/>
            <a:ext cx="2009740" cy="3428821"/>
          </a:xfrm>
          <a:prstGeom prst="rect">
            <a:avLst/>
          </a:prstGeom>
        </p:spPr>
      </p:pic>
      <p:pic>
        <p:nvPicPr>
          <p:cNvPr id="13" name="Grafik 12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EAB940DF-AE39-8D36-6252-8E12EBEC2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7078" y="1673416"/>
            <a:ext cx="2657637" cy="3468607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E7C07E36-7A43-63D7-34C7-A2E53708E6E8}"/>
              </a:ext>
            </a:extLst>
          </p:cNvPr>
          <p:cNvSpPr txBox="1"/>
          <p:nvPr/>
        </p:nvSpPr>
        <p:spPr>
          <a:xfrm>
            <a:off x="8097738" y="5309797"/>
            <a:ext cx="2857137" cy="923330"/>
          </a:xfrm>
          <a:prstGeom prst="rect">
            <a:avLst/>
          </a:prstGeom>
          <a:noFill/>
          <a:ln w="666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de-DE" dirty="0"/>
          </a:p>
          <a:p>
            <a:pPr algn="ctr"/>
            <a:r>
              <a:rPr lang="de-DE" dirty="0"/>
              <a:t>Formel 3</a:t>
            </a:r>
          </a:p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5800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6800A15D-8BC0-0E86-FF89-AB616427F6F8}"/>
              </a:ext>
            </a:extLst>
          </p:cNvPr>
          <p:cNvSpPr/>
          <p:nvPr/>
        </p:nvSpPr>
        <p:spPr>
          <a:xfrm>
            <a:off x="-193288" y="0"/>
            <a:ext cx="12578576" cy="165576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C63B4C6-713C-F31C-4CB7-DB4104076891}"/>
              </a:ext>
            </a:extLst>
          </p:cNvPr>
          <p:cNvSpPr txBox="1"/>
          <p:nvPr/>
        </p:nvSpPr>
        <p:spPr>
          <a:xfrm>
            <a:off x="64232" y="50471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 err="1">
                <a:solidFill>
                  <a:schemeClr val="bg1"/>
                </a:solidFill>
              </a:rPr>
              <a:t>How</a:t>
            </a:r>
            <a:r>
              <a:rPr lang="de-DE" sz="3600" b="1" dirty="0">
                <a:solidFill>
                  <a:schemeClr val="bg1"/>
                </a:solidFill>
              </a:rPr>
              <a:t> </a:t>
            </a:r>
            <a:r>
              <a:rPr lang="de-DE" sz="3600" b="1" dirty="0" err="1">
                <a:solidFill>
                  <a:schemeClr val="bg1"/>
                </a:solidFill>
              </a:rPr>
              <a:t>to</a:t>
            </a:r>
            <a:r>
              <a:rPr lang="de-DE" sz="3600" b="1" dirty="0">
                <a:solidFill>
                  <a:schemeClr val="bg1"/>
                </a:solidFill>
              </a:rPr>
              <a:t> </a:t>
            </a:r>
            <a:r>
              <a:rPr lang="de-DE" sz="3600" b="1" dirty="0" err="1">
                <a:solidFill>
                  <a:schemeClr val="bg1"/>
                </a:solidFill>
              </a:rPr>
              <a:t>define</a:t>
            </a:r>
            <a:r>
              <a:rPr lang="de-DE" sz="3600" b="1" dirty="0">
                <a:solidFill>
                  <a:schemeClr val="bg1"/>
                </a:solidFill>
              </a:rPr>
              <a:t> </a:t>
            </a:r>
            <a:r>
              <a:rPr lang="de-DE" sz="3600" b="1" dirty="0" err="1">
                <a:solidFill>
                  <a:schemeClr val="bg1"/>
                </a:solidFill>
              </a:rPr>
              <a:t>stabilzing</a:t>
            </a:r>
            <a:r>
              <a:rPr lang="de-DE" sz="3600" b="1" dirty="0">
                <a:solidFill>
                  <a:schemeClr val="bg1"/>
                </a:solidFill>
              </a:rPr>
              <a:t> </a:t>
            </a:r>
            <a:r>
              <a:rPr lang="de-DE" sz="3600" b="1" dirty="0" err="1">
                <a:solidFill>
                  <a:schemeClr val="bg1"/>
                </a:solidFill>
              </a:rPr>
              <a:t>mutations</a:t>
            </a:r>
            <a:endParaRPr lang="de-DE" sz="3600" b="1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0783FE8-C44E-1D07-4744-5D803C249513}"/>
              </a:ext>
            </a:extLst>
          </p:cNvPr>
          <p:cNvSpPr txBox="1"/>
          <p:nvPr/>
        </p:nvSpPr>
        <p:spPr>
          <a:xfrm>
            <a:off x="1363851" y="2371864"/>
            <a:ext cx="9985384" cy="3323987"/>
          </a:xfrm>
          <a:prstGeom prst="rect">
            <a:avLst/>
          </a:prstGeom>
          <a:noFill/>
          <a:ln w="666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de-DE" sz="2400" dirty="0"/>
              <a:t>Wie viel besser sind die </a:t>
            </a:r>
            <a:r>
              <a:rPr lang="de-DE" sz="2400" dirty="0" err="1"/>
              <a:t>fscores</a:t>
            </a:r>
            <a:r>
              <a:rPr lang="de-DE" sz="2400" dirty="0"/>
              <a:t> der Mutanten die die Mut beinhalten im Gegensatz zu den anderen?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de-DE" sz="2400" b="1" dirty="0">
                <a:sym typeface="Wingdings" pitchFamily="2" charset="2"/>
              </a:rPr>
              <a:t>Differenz</a:t>
            </a:r>
            <a:r>
              <a:rPr lang="de-DE" sz="2400" dirty="0">
                <a:sym typeface="Wingdings" pitchFamily="2" charset="2"/>
              </a:rPr>
              <a:t> = </a:t>
            </a:r>
            <a:r>
              <a:rPr lang="de-DE" sz="2400" dirty="0" err="1">
                <a:sym typeface="Wingdings" pitchFamily="2" charset="2"/>
              </a:rPr>
              <a:t>mean_aller_fscores_MIT</a:t>
            </a:r>
            <a:r>
              <a:rPr lang="de-DE" sz="2400" dirty="0">
                <a:sym typeface="Wingdings" pitchFamily="2" charset="2"/>
              </a:rPr>
              <a:t> – </a:t>
            </a:r>
            <a:r>
              <a:rPr lang="de-DE" sz="2400" dirty="0" err="1">
                <a:sym typeface="Wingdings" pitchFamily="2" charset="2"/>
              </a:rPr>
              <a:t>mean_aller_fscores_OHNE</a:t>
            </a:r>
            <a:endParaRPr lang="de-DE" sz="2400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de-DE" sz="24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Wenn </a:t>
            </a:r>
            <a:r>
              <a:rPr lang="de-DE" sz="2400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stabilsierend</a:t>
            </a:r>
            <a:r>
              <a:rPr lang="de-DE" sz="24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 (positiver Effekt)  MIT &gt; OHNE  Differenz &gt; 0</a:t>
            </a:r>
          </a:p>
          <a:p>
            <a:pPr marL="285750" indent="-285750">
              <a:buFont typeface="Wingdings" pitchFamily="2" charset="2"/>
              <a:buChar char="à"/>
            </a:pPr>
            <a:endParaRPr lang="de-DE" sz="2400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endParaRPr lang="de-DE" sz="2400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  <a:p>
            <a:r>
              <a:rPr lang="de-DE" sz="2400" dirty="0">
                <a:sym typeface="Wingdings" pitchFamily="2" charset="2"/>
              </a:rPr>
              <a:t>2. Sehr unterschiedlich wie oft eine Mut im Datenset vorkommt </a:t>
            </a:r>
          </a:p>
          <a:p>
            <a:r>
              <a:rPr lang="de-DE" sz="2400" dirty="0">
                <a:sym typeface="Wingdings" pitchFamily="2" charset="2"/>
              </a:rPr>
              <a:t> Einbeziehen (</a:t>
            </a:r>
            <a:r>
              <a:rPr lang="de-DE" sz="2400" b="1" dirty="0">
                <a:sym typeface="Wingdings" pitchFamily="2" charset="2"/>
              </a:rPr>
              <a:t>Anzahl der Vorkommnisse </a:t>
            </a:r>
            <a:r>
              <a:rPr lang="de-DE" sz="2400" dirty="0">
                <a:sym typeface="Wingdings" pitchFamily="2" charset="2"/>
              </a:rPr>
              <a:t>einer Mut im Datenset</a:t>
            </a:r>
            <a:endParaRPr lang="de-DE" sz="2400" dirty="0"/>
          </a:p>
          <a:p>
            <a:endParaRPr lang="de-DE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774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6800A15D-8BC0-0E86-FF89-AB616427F6F8}"/>
              </a:ext>
            </a:extLst>
          </p:cNvPr>
          <p:cNvSpPr/>
          <p:nvPr/>
        </p:nvSpPr>
        <p:spPr>
          <a:xfrm>
            <a:off x="-100691" y="-11383"/>
            <a:ext cx="12578576" cy="165576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C63B4C6-713C-F31C-4CB7-DB4104076891}"/>
              </a:ext>
            </a:extLst>
          </p:cNvPr>
          <p:cNvSpPr txBox="1"/>
          <p:nvPr/>
        </p:nvSpPr>
        <p:spPr>
          <a:xfrm>
            <a:off x="1" y="421635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800" b="1">
                <a:solidFill>
                  <a:schemeClr val="bg1"/>
                </a:solidFill>
              </a:rPr>
              <a:t>Protein </a:t>
            </a:r>
            <a:r>
              <a:rPr lang="de-DE" sz="4800" b="1" err="1">
                <a:solidFill>
                  <a:schemeClr val="bg1"/>
                </a:solidFill>
              </a:rPr>
              <a:t>Stability</a:t>
            </a:r>
            <a:endParaRPr lang="de-DE" sz="2000" b="1">
              <a:solidFill>
                <a:schemeClr val="bg1"/>
              </a:solidFill>
            </a:endParaRP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5D999046-3D79-C6EF-1B36-FD9CBF748057}"/>
              </a:ext>
            </a:extLst>
          </p:cNvPr>
          <p:cNvGrpSpPr/>
          <p:nvPr/>
        </p:nvGrpSpPr>
        <p:grpSpPr>
          <a:xfrm>
            <a:off x="2555988" y="2355176"/>
            <a:ext cx="7080023" cy="3101975"/>
            <a:chOff x="2851080" y="2302083"/>
            <a:chExt cx="7080023" cy="3101975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E11B821A-C23A-4DFD-DAEE-8D0D34A8CEE1}"/>
                </a:ext>
              </a:extLst>
            </p:cNvPr>
            <p:cNvSpPr txBox="1"/>
            <p:nvPr/>
          </p:nvSpPr>
          <p:spPr>
            <a:xfrm>
              <a:off x="5376967" y="3043117"/>
              <a:ext cx="157316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err="1"/>
                <a:t>Denaturation</a:t>
              </a:r>
              <a:endParaRPr lang="de-DE"/>
            </a:p>
          </p:txBody>
        </p: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45F09962-6D41-9928-57D9-5CA16CB6B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73653" y="3043117"/>
              <a:ext cx="2457450" cy="1409700"/>
            </a:xfrm>
            <a:prstGeom prst="rect">
              <a:avLst/>
            </a:prstGeom>
          </p:spPr>
        </p:pic>
        <p:pic>
          <p:nvPicPr>
            <p:cNvPr id="2" name="Inhaltsplatzhalter 4" descr="Ein Bild, das Kunst, Grün, Zeichnung enthält.&#10;&#10;Automatisch generierte Beschreibung">
              <a:extLst>
                <a:ext uri="{FF2B5EF4-FFF2-40B4-BE49-F238E27FC236}">
                  <a16:creationId xmlns:a16="http://schemas.microsoft.com/office/drawing/2014/main" id="{7CAE8798-7041-6D3A-723A-2BD5D27E1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080" y="2302083"/>
              <a:ext cx="2277514" cy="3101975"/>
            </a:xfrm>
            <a:prstGeom prst="rect">
              <a:avLst/>
            </a:prstGeom>
          </p:spPr>
        </p:pic>
        <p:sp>
          <p:nvSpPr>
            <p:cNvPr id="3" name="Pfeil nach rechts 2">
              <a:extLst>
                <a:ext uri="{FF2B5EF4-FFF2-40B4-BE49-F238E27FC236}">
                  <a16:creationId xmlns:a16="http://schemas.microsoft.com/office/drawing/2014/main" id="{8F5E66E7-5144-A0A9-1F04-17A465C54009}"/>
                </a:ext>
              </a:extLst>
            </p:cNvPr>
            <p:cNvSpPr/>
            <p:nvPr/>
          </p:nvSpPr>
          <p:spPr>
            <a:xfrm>
              <a:off x="5128592" y="3429000"/>
              <a:ext cx="1934815" cy="424070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38BB37C8-6A2F-AC74-3DE6-46C81C334490}"/>
              </a:ext>
            </a:extLst>
          </p:cNvPr>
          <p:cNvSpPr txBox="1"/>
          <p:nvPr/>
        </p:nvSpPr>
        <p:spPr>
          <a:xfrm>
            <a:off x="3875287" y="1819563"/>
            <a:ext cx="43738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Calibri" panose="020F0502020204030204" pitchFamily="34" charset="0"/>
              </a:rPr>
              <a:t>Thermodynamic stability</a:t>
            </a:r>
          </a:p>
          <a:p>
            <a:endParaRPr lang="en-GB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41D56D1-1FEA-4C60-58DD-FD338AD5CB42}"/>
              </a:ext>
            </a:extLst>
          </p:cNvPr>
          <p:cNvSpPr txBox="1"/>
          <p:nvPr/>
        </p:nvSpPr>
        <p:spPr>
          <a:xfrm>
            <a:off x="1921295" y="2545717"/>
            <a:ext cx="789432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Calibri" panose="020F0502020204030204" pitchFamily="34" charset="0"/>
              </a:rPr>
              <a:t>Involves the </a:t>
            </a:r>
            <a:r>
              <a:rPr lang="en-US" sz="3200" b="1">
                <a:latin typeface="Calibri" panose="020F0502020204030204" pitchFamily="34" charset="0"/>
              </a:rPr>
              <a:t>Resistance</a:t>
            </a:r>
            <a:r>
              <a:rPr lang="en-US" sz="3200">
                <a:latin typeface="Calibri" panose="020F0502020204030204" pitchFamily="34" charset="0"/>
              </a:rPr>
              <a:t> of a folded protein conformation to denaturation</a:t>
            </a:r>
            <a:endParaRPr lang="de-DE" sz="3200"/>
          </a:p>
          <a:p>
            <a:endParaRPr lang="en-GB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22E04CB3-268D-CB46-4B50-26A49D65AFDF}"/>
              </a:ext>
            </a:extLst>
          </p:cNvPr>
          <p:cNvGrpSpPr/>
          <p:nvPr/>
        </p:nvGrpSpPr>
        <p:grpSpPr>
          <a:xfrm>
            <a:off x="1025459" y="2545717"/>
            <a:ext cx="9109141" cy="2250281"/>
            <a:chOff x="751139" y="3947075"/>
            <a:chExt cx="9109141" cy="2250281"/>
          </a:xfrm>
        </p:grpSpPr>
        <p:sp>
          <p:nvSpPr>
            <p:cNvPr id="11" name="Pfeil nach rechts 2">
              <a:extLst>
                <a:ext uri="{FF2B5EF4-FFF2-40B4-BE49-F238E27FC236}">
                  <a16:creationId xmlns:a16="http://schemas.microsoft.com/office/drawing/2014/main" id="{8211494A-A65E-5329-6558-A73EEA7FDFC9}"/>
                </a:ext>
              </a:extLst>
            </p:cNvPr>
            <p:cNvSpPr/>
            <p:nvPr/>
          </p:nvSpPr>
          <p:spPr>
            <a:xfrm>
              <a:off x="751139" y="4138349"/>
              <a:ext cx="1934815" cy="424070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Pfeil nach rechts 2">
              <a:extLst>
                <a:ext uri="{FF2B5EF4-FFF2-40B4-BE49-F238E27FC236}">
                  <a16:creationId xmlns:a16="http://schemas.microsoft.com/office/drawing/2014/main" id="{37575053-7928-BCA6-BCE6-8C1F35265597}"/>
                </a:ext>
              </a:extLst>
            </p:cNvPr>
            <p:cNvSpPr/>
            <p:nvPr/>
          </p:nvSpPr>
          <p:spPr>
            <a:xfrm>
              <a:off x="751139" y="5369664"/>
              <a:ext cx="1934815" cy="424070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F5FCBC8F-468C-998C-DA4D-BEFC0DD004E5}"/>
                </a:ext>
              </a:extLst>
            </p:cNvPr>
            <p:cNvSpPr txBox="1"/>
            <p:nvPr/>
          </p:nvSpPr>
          <p:spPr>
            <a:xfrm>
              <a:off x="2725647" y="3947075"/>
              <a:ext cx="6817768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/>
                <a:t>Change in </a:t>
              </a:r>
              <a:r>
                <a:rPr lang="de-DE" sz="2800" b="1"/>
                <a:t>Gibbs Free Energy </a:t>
              </a:r>
              <a:r>
                <a:rPr lang="de-DE" sz="2800"/>
                <a:t>(</a:t>
              </a:r>
              <a:r>
                <a:rPr lang="el-GR" sz="2800"/>
                <a:t>Δ</a:t>
              </a:r>
              <a:r>
                <a:rPr lang="en-GB" sz="2800"/>
                <a:t>G) going from the folded to unfolded state  </a:t>
              </a:r>
            </a:p>
            <a:p>
              <a:endParaRPr lang="en-GB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C2371B09-0984-1BED-41FF-F775AF37C54C}"/>
                </a:ext>
              </a:extLst>
            </p:cNvPr>
            <p:cNvSpPr txBox="1"/>
            <p:nvPr/>
          </p:nvSpPr>
          <p:spPr>
            <a:xfrm>
              <a:off x="2725647" y="5335582"/>
              <a:ext cx="713463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200" err="1"/>
                <a:t>Prediciton</a:t>
              </a:r>
              <a:r>
                <a:rPr lang="de-DE" sz="3200"/>
                <a:t> </a:t>
              </a:r>
              <a:r>
                <a:rPr lang="de-DE" sz="3200" err="1"/>
                <a:t>with</a:t>
              </a:r>
              <a:r>
                <a:rPr lang="de-DE" sz="3200"/>
                <a:t> </a:t>
              </a:r>
              <a:r>
                <a:rPr lang="de-DE" sz="3200" err="1"/>
                <a:t>Pyrosetta</a:t>
              </a:r>
              <a:r>
                <a:rPr lang="de-DE" sz="3200"/>
                <a:t> </a:t>
              </a:r>
              <a:endParaRPr lang="en-GB" sz="3200"/>
            </a:p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52494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6800A15D-8BC0-0E86-FF89-AB616427F6F8}"/>
              </a:ext>
            </a:extLst>
          </p:cNvPr>
          <p:cNvSpPr/>
          <p:nvPr/>
        </p:nvSpPr>
        <p:spPr>
          <a:xfrm>
            <a:off x="-100691" y="-11383"/>
            <a:ext cx="12578576" cy="165576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C63B4C6-713C-F31C-4CB7-DB4104076891}"/>
              </a:ext>
            </a:extLst>
          </p:cNvPr>
          <p:cNvSpPr txBox="1"/>
          <p:nvPr/>
        </p:nvSpPr>
        <p:spPr>
          <a:xfrm>
            <a:off x="1" y="421635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800" b="1" err="1">
                <a:solidFill>
                  <a:schemeClr val="bg1"/>
                </a:solidFill>
              </a:rPr>
              <a:t>Relationship</a:t>
            </a:r>
            <a:r>
              <a:rPr lang="de-DE" sz="4800" b="1">
                <a:solidFill>
                  <a:schemeClr val="bg1"/>
                </a:solidFill>
              </a:rPr>
              <a:t> </a:t>
            </a:r>
            <a:r>
              <a:rPr lang="de-DE" sz="4800" b="1" err="1">
                <a:solidFill>
                  <a:schemeClr val="bg1"/>
                </a:solidFill>
              </a:rPr>
              <a:t>between</a:t>
            </a:r>
            <a:r>
              <a:rPr lang="de-DE" sz="4800" b="1">
                <a:solidFill>
                  <a:schemeClr val="bg1"/>
                </a:solidFill>
              </a:rPr>
              <a:t> </a:t>
            </a:r>
            <a:r>
              <a:rPr lang="el-GR" sz="4800" b="1">
                <a:solidFill>
                  <a:schemeClr val="bg1"/>
                </a:solidFill>
              </a:rPr>
              <a:t>ΔΔ</a:t>
            </a:r>
            <a:r>
              <a:rPr lang="en-GB" sz="4800" b="1">
                <a:solidFill>
                  <a:schemeClr val="bg1"/>
                </a:solidFill>
              </a:rPr>
              <a:t>G and DMS Score</a:t>
            </a:r>
            <a:r>
              <a:rPr lang="de-DE" sz="4800" b="1">
                <a:solidFill>
                  <a:schemeClr val="bg1"/>
                </a:solidFill>
              </a:rPr>
              <a:t> </a:t>
            </a:r>
            <a:endParaRPr lang="de-DE" sz="2000" b="1">
              <a:solidFill>
                <a:schemeClr val="bg1"/>
              </a:solidFill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A2CA3A1-DC58-D74F-D506-24BCD1E71EC3}"/>
              </a:ext>
            </a:extLst>
          </p:cNvPr>
          <p:cNvGrpSpPr/>
          <p:nvPr/>
        </p:nvGrpSpPr>
        <p:grpSpPr>
          <a:xfrm>
            <a:off x="1002192" y="1894614"/>
            <a:ext cx="10725983" cy="4541751"/>
            <a:chOff x="1002192" y="1894614"/>
            <a:chExt cx="10725983" cy="4541751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D53CD46A-59E8-AF5D-61D8-D0A26F81CEF5}"/>
                </a:ext>
              </a:extLst>
            </p:cNvPr>
            <p:cNvGrpSpPr/>
            <p:nvPr/>
          </p:nvGrpSpPr>
          <p:grpSpPr>
            <a:xfrm>
              <a:off x="7278624" y="2036121"/>
              <a:ext cx="4449551" cy="2962769"/>
              <a:chOff x="6247246" y="4735862"/>
              <a:chExt cx="5239965" cy="1010154"/>
            </a:xfrm>
          </p:grpSpPr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1F9F8B6-6313-4409-D348-57ECC7A5989A}"/>
                  </a:ext>
                </a:extLst>
              </p:cNvPr>
              <p:cNvSpPr txBox="1"/>
              <p:nvPr/>
            </p:nvSpPr>
            <p:spPr>
              <a:xfrm>
                <a:off x="6856505" y="4780603"/>
                <a:ext cx="4630706" cy="965413"/>
              </a:xfrm>
              <a:prstGeom prst="rect">
                <a:avLst/>
              </a:prstGeom>
              <a:noFill/>
              <a:ln w="666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2000" err="1"/>
                  <a:t>PyRosetta</a:t>
                </a:r>
                <a:r>
                  <a:rPr lang="de-DE" sz="2000"/>
                  <a:t> </a:t>
                </a:r>
                <a:r>
                  <a:rPr lang="de-DE" sz="2000" err="1"/>
                  <a:t>used</a:t>
                </a:r>
                <a:r>
                  <a:rPr lang="de-DE" sz="2000"/>
                  <a:t> </a:t>
                </a:r>
                <a:r>
                  <a:rPr lang="de-DE" sz="2000" err="1"/>
                  <a:t>as</a:t>
                </a:r>
                <a:r>
                  <a:rPr lang="de-DE" sz="2000"/>
                  <a:t> </a:t>
                </a:r>
                <a:r>
                  <a:rPr lang="de-DE" sz="2000" err="1"/>
                  <a:t>Prediciton</a:t>
                </a:r>
                <a:r>
                  <a:rPr lang="de-DE" sz="2000"/>
                  <a:t> Model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sz="200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l-GR" sz="2000"/>
                  <a:t>ΔΔ</a:t>
                </a:r>
                <a:r>
                  <a:rPr lang="en-GB" sz="2000"/>
                  <a:t>G = Difference between </a:t>
                </a:r>
                <a:r>
                  <a:rPr lang="el-GR" sz="2000"/>
                  <a:t>Δ</a:t>
                </a:r>
                <a:r>
                  <a:rPr lang="de-DE" sz="2000"/>
                  <a:t>G </a:t>
                </a:r>
                <a:r>
                  <a:rPr lang="de-DE" sz="2000" err="1"/>
                  <a:t>of</a:t>
                </a:r>
                <a:r>
                  <a:rPr lang="de-DE" sz="2000"/>
                  <a:t> </a:t>
                </a:r>
                <a:r>
                  <a:rPr lang="de-DE" sz="2000" err="1"/>
                  <a:t>the</a:t>
                </a:r>
                <a:r>
                  <a:rPr lang="de-DE" sz="2000"/>
                  <a:t> WT and </a:t>
                </a:r>
                <a:r>
                  <a:rPr lang="de-DE" sz="2000" err="1"/>
                  <a:t>Mutants</a:t>
                </a:r>
                <a:endParaRPr lang="de-DE" sz="200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sz="200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2000" err="1"/>
                  <a:t>No</a:t>
                </a:r>
                <a:r>
                  <a:rPr lang="de-DE" sz="2000"/>
                  <a:t> </a:t>
                </a:r>
                <a:r>
                  <a:rPr lang="de-DE" sz="2000" err="1"/>
                  <a:t>correlation</a:t>
                </a:r>
                <a:r>
                  <a:rPr lang="de-DE" sz="2000"/>
                  <a:t> </a:t>
                </a:r>
                <a:r>
                  <a:rPr lang="de-DE" sz="2000" err="1"/>
                  <a:t>between</a:t>
                </a:r>
                <a:r>
                  <a:rPr lang="de-DE" sz="2000"/>
                  <a:t> </a:t>
                </a:r>
                <a:r>
                  <a:rPr lang="el-GR" sz="2000"/>
                  <a:t>ΔΔ</a:t>
                </a:r>
                <a:r>
                  <a:rPr lang="en-GB" sz="2000"/>
                  <a:t>G</a:t>
                </a:r>
                <a:r>
                  <a:rPr lang="en-US" sz="2000"/>
                  <a:t> and DMS Score </a:t>
                </a:r>
                <a:r>
                  <a:rPr lang="de-DE" sz="2000"/>
                  <a:t>  </a:t>
                </a:r>
              </a:p>
              <a:p>
                <a:endParaRPr lang="de-DE"/>
              </a:p>
            </p:txBody>
          </p:sp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AE7D685C-EEDC-66F0-0194-DAAC61655FE5}"/>
                  </a:ext>
                </a:extLst>
              </p:cNvPr>
              <p:cNvSpPr txBox="1"/>
              <p:nvPr/>
            </p:nvSpPr>
            <p:spPr>
              <a:xfrm rot="16200000">
                <a:off x="6143058" y="4840050"/>
                <a:ext cx="817636" cy="609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200" b="1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CONCLUSION:</a:t>
                </a:r>
                <a:endParaRPr lang="de-DE" sz="220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pic>
          <p:nvPicPr>
            <p:cNvPr id="10" name="Grafik 9" descr="Ein Bild, das Text, Screenshot, Diagramm enthält.&#10;&#10;Automatisch generierte Beschreibung">
              <a:extLst>
                <a:ext uri="{FF2B5EF4-FFF2-40B4-BE49-F238E27FC236}">
                  <a16:creationId xmlns:a16="http://schemas.microsoft.com/office/drawing/2014/main" id="{EBA06567-E71A-08E6-61EE-980B0BF3A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192" y="1894614"/>
              <a:ext cx="6058995" cy="4541751"/>
            </a:xfrm>
            <a:prstGeom prst="rect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8CB16A6C-605A-4FFE-D6F8-7242E193E323}"/>
              </a:ext>
            </a:extLst>
          </p:cNvPr>
          <p:cNvGrpSpPr/>
          <p:nvPr/>
        </p:nvGrpSpPr>
        <p:grpSpPr>
          <a:xfrm>
            <a:off x="-100692" y="2650402"/>
            <a:ext cx="12170772" cy="2871455"/>
            <a:chOff x="-100692" y="2650402"/>
            <a:chExt cx="12170772" cy="2871455"/>
          </a:xfrm>
        </p:grpSpPr>
        <p:sp>
          <p:nvSpPr>
            <p:cNvPr id="3" name="Pfeil nach rechts 2">
              <a:extLst>
                <a:ext uri="{FF2B5EF4-FFF2-40B4-BE49-F238E27FC236}">
                  <a16:creationId xmlns:a16="http://schemas.microsoft.com/office/drawing/2014/main" id="{5D3E16E4-9B0A-5713-B444-3555ADA6D02C}"/>
                </a:ext>
              </a:extLst>
            </p:cNvPr>
            <p:cNvSpPr/>
            <p:nvPr/>
          </p:nvSpPr>
          <p:spPr>
            <a:xfrm>
              <a:off x="-100692" y="2771608"/>
              <a:ext cx="1934815" cy="424070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Pfeil nach rechts 2">
              <a:extLst>
                <a:ext uri="{FF2B5EF4-FFF2-40B4-BE49-F238E27FC236}">
                  <a16:creationId xmlns:a16="http://schemas.microsoft.com/office/drawing/2014/main" id="{F3778738-1C9A-650B-051F-14414395D286}"/>
                </a:ext>
              </a:extLst>
            </p:cNvPr>
            <p:cNvSpPr/>
            <p:nvPr/>
          </p:nvSpPr>
          <p:spPr>
            <a:xfrm>
              <a:off x="-100691" y="4308891"/>
              <a:ext cx="1934815" cy="424070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4DE9CE9C-C07F-DE19-84D3-0CCB476CF0C8}"/>
                </a:ext>
              </a:extLst>
            </p:cNvPr>
            <p:cNvSpPr txBox="1"/>
            <p:nvPr/>
          </p:nvSpPr>
          <p:spPr>
            <a:xfrm>
              <a:off x="2008147" y="2650402"/>
              <a:ext cx="630174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/>
                <a:t>Experimental verification</a:t>
              </a:r>
              <a:endParaRPr lang="en-GB" sz="3200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BF0CF870-9093-0E07-2E1F-02583ADCF331}"/>
                </a:ext>
              </a:extLst>
            </p:cNvPr>
            <p:cNvSpPr txBox="1"/>
            <p:nvPr/>
          </p:nvSpPr>
          <p:spPr>
            <a:xfrm>
              <a:off x="2008147" y="4167640"/>
              <a:ext cx="10061933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200"/>
                <a:t>Larger Datasets </a:t>
              </a:r>
              <a:r>
                <a:rPr lang="de-DE" sz="3200" err="1"/>
                <a:t>for</a:t>
              </a:r>
              <a:r>
                <a:rPr lang="de-DE" sz="3200"/>
                <a:t> </a:t>
              </a:r>
              <a:r>
                <a:rPr lang="de-DE" sz="3200" err="1"/>
                <a:t>Prediction</a:t>
              </a:r>
              <a:r>
                <a:rPr lang="de-DE" sz="3200"/>
                <a:t> Models (i.a. multiple </a:t>
              </a:r>
              <a:r>
                <a:rPr lang="de-DE" sz="3200" err="1"/>
                <a:t>mutations</a:t>
              </a:r>
              <a:r>
                <a:rPr lang="de-DE" sz="3200"/>
                <a:t>)  </a:t>
              </a:r>
              <a:endParaRPr lang="en-GB" sz="3200"/>
            </a:p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6519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6800A15D-8BC0-0E86-FF89-AB616427F6F8}"/>
              </a:ext>
            </a:extLst>
          </p:cNvPr>
          <p:cNvSpPr/>
          <p:nvPr/>
        </p:nvSpPr>
        <p:spPr>
          <a:xfrm>
            <a:off x="-283571" y="2601119"/>
            <a:ext cx="12578576" cy="165576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C63B4C6-713C-F31C-4CB7-DB4104076891}"/>
              </a:ext>
            </a:extLst>
          </p:cNvPr>
          <p:cNvSpPr txBox="1"/>
          <p:nvPr/>
        </p:nvSpPr>
        <p:spPr>
          <a:xfrm>
            <a:off x="-90283" y="3013501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800" b="1" err="1">
                <a:solidFill>
                  <a:schemeClr val="bg1"/>
                </a:solidFill>
              </a:rPr>
              <a:t>Thanks</a:t>
            </a:r>
            <a:r>
              <a:rPr lang="de-DE" sz="4800" b="1">
                <a:solidFill>
                  <a:schemeClr val="bg1"/>
                </a:solidFill>
              </a:rPr>
              <a:t> </a:t>
            </a:r>
            <a:r>
              <a:rPr lang="de-DE" sz="4800" b="1" err="1">
                <a:solidFill>
                  <a:schemeClr val="bg1"/>
                </a:solidFill>
              </a:rPr>
              <a:t>for</a:t>
            </a:r>
            <a:r>
              <a:rPr lang="de-DE" sz="4800" b="1">
                <a:solidFill>
                  <a:schemeClr val="bg1"/>
                </a:solidFill>
              </a:rPr>
              <a:t> </a:t>
            </a:r>
            <a:r>
              <a:rPr lang="de-DE" sz="4800" b="1" err="1">
                <a:solidFill>
                  <a:schemeClr val="bg1"/>
                </a:solidFill>
              </a:rPr>
              <a:t>listening</a:t>
            </a:r>
            <a:r>
              <a:rPr lang="de-DE" sz="4800" b="1">
                <a:solidFill>
                  <a:schemeClr val="bg1"/>
                </a:solidFill>
              </a:rPr>
              <a:t>!</a:t>
            </a:r>
            <a:endParaRPr lang="de-DE" sz="2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42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34E35D-576F-5232-02B4-C29378E482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F4B113D-3DAC-F777-1E81-5A7BFC84A2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201F26A-DE6E-26E6-EE73-5A6BFA76C9D7}"/>
              </a:ext>
            </a:extLst>
          </p:cNvPr>
          <p:cNvSpPr/>
          <p:nvPr/>
        </p:nvSpPr>
        <p:spPr>
          <a:xfrm>
            <a:off x="-193288" y="-303430"/>
            <a:ext cx="12578576" cy="71614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030B0B9-F46D-E1F1-04CD-A1E7F071A73D}"/>
              </a:ext>
            </a:extLst>
          </p:cNvPr>
          <p:cNvSpPr txBox="1"/>
          <p:nvPr/>
        </p:nvSpPr>
        <p:spPr>
          <a:xfrm>
            <a:off x="854763" y="1594383"/>
            <a:ext cx="10807149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de-DE" sz="6000" b="1" err="1">
                <a:solidFill>
                  <a:schemeClr val="bg1"/>
                </a:solidFill>
                <a:cs typeface="Calibri"/>
              </a:rPr>
              <a:t>How</a:t>
            </a:r>
            <a:r>
              <a:rPr lang="de-DE" sz="6000" b="1">
                <a:solidFill>
                  <a:schemeClr val="bg1"/>
                </a:solidFill>
                <a:cs typeface="Calibri"/>
              </a:rPr>
              <a:t> </a:t>
            </a:r>
            <a:r>
              <a:rPr lang="de-DE" sz="6000" b="1" err="1">
                <a:solidFill>
                  <a:schemeClr val="bg1"/>
                </a:solidFill>
                <a:cs typeface="Calibri"/>
              </a:rPr>
              <a:t>to</a:t>
            </a:r>
            <a:r>
              <a:rPr lang="de-DE" sz="6000" b="1">
                <a:solidFill>
                  <a:schemeClr val="bg1"/>
                </a:solidFill>
                <a:cs typeface="Calibri"/>
              </a:rPr>
              <a:t> </a:t>
            </a:r>
            <a:r>
              <a:rPr lang="de-DE" sz="6000" b="1" err="1">
                <a:solidFill>
                  <a:schemeClr val="bg1"/>
                </a:solidFill>
                <a:cs typeface="Calibri"/>
              </a:rPr>
              <a:t>improve</a:t>
            </a:r>
            <a:r>
              <a:rPr lang="de-DE" sz="6000" b="1">
                <a:solidFill>
                  <a:schemeClr val="bg1"/>
                </a:solidFill>
                <a:cs typeface="Calibri"/>
              </a:rPr>
              <a:t> </a:t>
            </a:r>
            <a:r>
              <a:rPr lang="de-DE" sz="6000" b="1" err="1">
                <a:solidFill>
                  <a:schemeClr val="bg1"/>
                </a:solidFill>
                <a:cs typeface="Calibri"/>
              </a:rPr>
              <a:t>GFP's</a:t>
            </a:r>
            <a:r>
              <a:rPr lang="de-DE" sz="6000" b="1">
                <a:solidFill>
                  <a:schemeClr val="bg1"/>
                </a:solidFill>
                <a:cs typeface="Calibri"/>
              </a:rPr>
              <a:t> </a:t>
            </a:r>
            <a:r>
              <a:rPr lang="de-DE" sz="6000" b="1" err="1">
                <a:solidFill>
                  <a:schemeClr val="bg1"/>
                </a:solidFill>
                <a:cs typeface="Calibri"/>
              </a:rPr>
              <a:t>tolerance</a:t>
            </a:r>
            <a:r>
              <a:rPr lang="de-DE" sz="6000" b="1">
                <a:solidFill>
                  <a:schemeClr val="bg1"/>
                </a:solidFill>
                <a:cs typeface="Calibri"/>
              </a:rPr>
              <a:t> </a:t>
            </a:r>
            <a:r>
              <a:rPr lang="de-DE" sz="6000" b="1" err="1">
                <a:solidFill>
                  <a:schemeClr val="bg1"/>
                </a:solidFill>
                <a:cs typeface="Calibri"/>
              </a:rPr>
              <a:t>towards</a:t>
            </a:r>
            <a:r>
              <a:rPr lang="de-DE" sz="6000" b="1">
                <a:solidFill>
                  <a:schemeClr val="bg1"/>
                </a:solidFill>
                <a:cs typeface="Calibri"/>
              </a:rPr>
              <a:t> </a:t>
            </a:r>
            <a:r>
              <a:rPr lang="de-DE" sz="6000" b="1" err="1">
                <a:solidFill>
                  <a:schemeClr val="bg1"/>
                </a:solidFill>
                <a:cs typeface="Calibri"/>
              </a:rPr>
              <a:t>mutations</a:t>
            </a:r>
            <a:endParaRPr lang="de-DE" sz="6000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9783374-0134-E8FD-F095-AF0CE5287E72}"/>
              </a:ext>
            </a:extLst>
          </p:cNvPr>
          <p:cNvSpPr txBox="1"/>
          <p:nvPr/>
        </p:nvSpPr>
        <p:spPr>
          <a:xfrm>
            <a:off x="0" y="3904220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de-DE" sz="2400" b="1">
                <a:solidFill>
                  <a:schemeClr val="bg1"/>
                </a:solidFill>
              </a:rPr>
              <a:t>Data </a:t>
            </a:r>
            <a:r>
              <a:rPr lang="de-DE" sz="2400" b="1" err="1">
                <a:solidFill>
                  <a:schemeClr val="bg1"/>
                </a:solidFill>
              </a:rPr>
              <a:t>analysis</a:t>
            </a:r>
            <a:r>
              <a:rPr lang="de-DE" sz="2400" b="1">
                <a:solidFill>
                  <a:schemeClr val="bg1"/>
                </a:solidFill>
              </a:rPr>
              <a:t> </a:t>
            </a:r>
            <a:r>
              <a:rPr lang="de-DE" sz="2400" b="1" err="1">
                <a:solidFill>
                  <a:schemeClr val="bg1"/>
                </a:solidFill>
              </a:rPr>
              <a:t>group</a:t>
            </a:r>
            <a:r>
              <a:rPr lang="de-DE" sz="2400" b="1">
                <a:solidFill>
                  <a:schemeClr val="bg1"/>
                </a:solidFill>
              </a:rPr>
              <a:t> </a:t>
            </a:r>
            <a:r>
              <a:rPr lang="de-DE" sz="2400" b="1" err="1">
                <a:solidFill>
                  <a:schemeClr val="bg1"/>
                </a:solidFill>
              </a:rPr>
              <a:t>project</a:t>
            </a:r>
            <a:r>
              <a:rPr lang="de-DE" sz="2400" b="1">
                <a:solidFill>
                  <a:schemeClr val="bg1"/>
                </a:solidFill>
              </a:rPr>
              <a:t> 2023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CB9150A-209E-5BE7-3448-61251B4DF953}"/>
              </a:ext>
            </a:extLst>
          </p:cNvPr>
          <p:cNvSpPr txBox="1"/>
          <p:nvPr/>
        </p:nvSpPr>
        <p:spPr>
          <a:xfrm>
            <a:off x="-1" y="4430508"/>
            <a:ext cx="12192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de-DE" b="1">
                <a:solidFill>
                  <a:schemeClr val="bg1"/>
                </a:solidFill>
              </a:rPr>
              <a:t>A </a:t>
            </a:r>
            <a:r>
              <a:rPr lang="de-DE" b="1" err="1">
                <a:solidFill>
                  <a:schemeClr val="bg1"/>
                </a:solidFill>
              </a:rPr>
              <a:t>presentation</a:t>
            </a:r>
            <a:r>
              <a:rPr lang="de-DE" b="1">
                <a:solidFill>
                  <a:schemeClr val="bg1"/>
                </a:solidFill>
              </a:rPr>
              <a:t> </a:t>
            </a:r>
            <a:r>
              <a:rPr lang="de-DE" b="1" err="1">
                <a:solidFill>
                  <a:schemeClr val="bg1"/>
                </a:solidFill>
              </a:rPr>
              <a:t>by</a:t>
            </a:r>
            <a:r>
              <a:rPr lang="de-DE" b="1">
                <a:solidFill>
                  <a:schemeClr val="bg1"/>
                </a:solidFill>
              </a:rPr>
              <a:t> Roman </a:t>
            </a:r>
            <a:r>
              <a:rPr lang="de-DE" b="1" err="1">
                <a:solidFill>
                  <a:schemeClr val="bg1"/>
                </a:solidFill>
              </a:rPr>
              <a:t>Kurley</a:t>
            </a:r>
            <a:r>
              <a:rPr lang="de-DE" b="1">
                <a:solidFill>
                  <a:schemeClr val="bg1"/>
                </a:solidFill>
              </a:rPr>
              <a:t>, Angela Ma, Lisa </a:t>
            </a:r>
            <a:r>
              <a:rPr lang="de-DE" b="1" err="1">
                <a:solidFill>
                  <a:schemeClr val="bg1"/>
                </a:solidFill>
              </a:rPr>
              <a:t>Duttenhöfer</a:t>
            </a:r>
            <a:r>
              <a:rPr lang="de-DE" b="1">
                <a:solidFill>
                  <a:schemeClr val="bg1"/>
                </a:solidFill>
              </a:rPr>
              <a:t>, Rebecca Ress</a:t>
            </a:r>
            <a:endParaRPr lang="de-DE" sz="9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357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6800A15D-8BC0-0E86-FF89-AB616427F6F8}"/>
              </a:ext>
            </a:extLst>
          </p:cNvPr>
          <p:cNvSpPr/>
          <p:nvPr/>
        </p:nvSpPr>
        <p:spPr>
          <a:xfrm>
            <a:off x="-100691" y="0"/>
            <a:ext cx="12578576" cy="165576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C63B4C6-713C-F31C-4CB7-DB4104076891}"/>
              </a:ext>
            </a:extLst>
          </p:cNvPr>
          <p:cNvSpPr txBox="1"/>
          <p:nvPr/>
        </p:nvSpPr>
        <p:spPr>
          <a:xfrm>
            <a:off x="1" y="421635"/>
            <a:ext cx="1219200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de-DE" sz="4800" b="1" err="1">
                <a:solidFill>
                  <a:schemeClr val="bg1"/>
                </a:solidFill>
                <a:cs typeface="Calibri"/>
              </a:rPr>
              <a:t>Our</a:t>
            </a:r>
            <a:r>
              <a:rPr lang="de-DE" sz="4800" b="1">
                <a:solidFill>
                  <a:schemeClr val="bg1"/>
                </a:solidFill>
                <a:cs typeface="Calibri"/>
              </a:rPr>
              <a:t> </a:t>
            </a:r>
            <a:r>
              <a:rPr lang="de-DE" sz="4800" b="1" err="1">
                <a:solidFill>
                  <a:schemeClr val="bg1"/>
                </a:solidFill>
                <a:cs typeface="Calibri"/>
              </a:rPr>
              <a:t>dataset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FBBDAB5-64CF-00AE-2552-5A09748CE6B4}"/>
              </a:ext>
            </a:extLst>
          </p:cNvPr>
          <p:cNvGrpSpPr/>
          <p:nvPr/>
        </p:nvGrpSpPr>
        <p:grpSpPr>
          <a:xfrm>
            <a:off x="1553038" y="1715550"/>
            <a:ext cx="9087586" cy="5061470"/>
            <a:chOff x="1553038" y="1715550"/>
            <a:chExt cx="9087586" cy="5061470"/>
          </a:xfrm>
        </p:grpSpPr>
        <p:cxnSp>
          <p:nvCxnSpPr>
            <p:cNvPr id="18" name="Gerade Verbindung 17">
              <a:extLst>
                <a:ext uri="{FF2B5EF4-FFF2-40B4-BE49-F238E27FC236}">
                  <a16:creationId xmlns:a16="http://schemas.microsoft.com/office/drawing/2014/main" id="{0078AF35-DC6E-8EA5-1F44-260416D1B9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2142" y="4665822"/>
              <a:ext cx="1315279" cy="674510"/>
            </a:xfrm>
            <a:prstGeom prst="line">
              <a:avLst/>
            </a:prstGeom>
            <a:ln w="1016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377A1579-708F-DE9A-180F-D716CB9598C6}"/>
                </a:ext>
              </a:extLst>
            </p:cNvPr>
            <p:cNvCxnSpPr>
              <a:cxnSpLocks/>
            </p:cNvCxnSpPr>
            <p:nvPr/>
          </p:nvCxnSpPr>
          <p:spPr>
            <a:xfrm>
              <a:off x="3705638" y="2905920"/>
              <a:ext cx="1323562" cy="693625"/>
            </a:xfrm>
            <a:prstGeom prst="line">
              <a:avLst/>
            </a:prstGeom>
            <a:ln w="1016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>
              <a:extLst>
                <a:ext uri="{FF2B5EF4-FFF2-40B4-BE49-F238E27FC236}">
                  <a16:creationId xmlns:a16="http://schemas.microsoft.com/office/drawing/2014/main" id="{9679F35A-383C-EBDD-CFE2-0CAB4DB2B58A}"/>
                </a:ext>
              </a:extLst>
            </p:cNvPr>
            <p:cNvCxnSpPr>
              <a:cxnSpLocks/>
            </p:cNvCxnSpPr>
            <p:nvPr/>
          </p:nvCxnSpPr>
          <p:spPr>
            <a:xfrm>
              <a:off x="7131325" y="4660253"/>
              <a:ext cx="1323562" cy="693625"/>
            </a:xfrm>
            <a:prstGeom prst="line">
              <a:avLst/>
            </a:prstGeom>
            <a:ln w="1016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94482C0F-4074-6D9A-0B46-50A4C3C513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2802" y="2915477"/>
              <a:ext cx="1315279" cy="674510"/>
            </a:xfrm>
            <a:prstGeom prst="line">
              <a:avLst/>
            </a:prstGeom>
            <a:ln w="1016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C575B69F-E61C-3B57-C0F0-98E058DDB4C8}"/>
                </a:ext>
              </a:extLst>
            </p:cNvPr>
            <p:cNvSpPr/>
            <p:nvPr/>
          </p:nvSpPr>
          <p:spPr>
            <a:xfrm>
              <a:off x="4793974" y="2729948"/>
              <a:ext cx="2604052" cy="262393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800" b="1"/>
                <a:t>GFP DATASET SARKISYAN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C147999-002A-BCDD-5368-79B50503B578}"/>
                </a:ext>
              </a:extLst>
            </p:cNvPr>
            <p:cNvSpPr/>
            <p:nvPr/>
          </p:nvSpPr>
          <p:spPr>
            <a:xfrm>
              <a:off x="8206407" y="1715550"/>
              <a:ext cx="2421726" cy="223331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de-DE" sz="2800" b="1">
                  <a:cs typeface="Calibri"/>
                </a:rPr>
                <a:t>1083 </a:t>
              </a:r>
              <a:r>
                <a:rPr lang="de-DE" sz="2800" b="1" err="1">
                  <a:cs typeface="Calibri"/>
                </a:rPr>
                <a:t>single</a:t>
              </a:r>
              <a:r>
                <a:rPr lang="de-DE" sz="2800" b="1">
                  <a:cs typeface="Calibri"/>
                </a:rPr>
                <a:t> </a:t>
              </a:r>
              <a:r>
                <a:rPr lang="de-DE" sz="2800" b="1" err="1">
                  <a:cs typeface="Calibri"/>
                </a:rPr>
                <a:t>mutations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DBBAA12-18E8-15C7-9B74-3495B668DBA7}"/>
                </a:ext>
              </a:extLst>
            </p:cNvPr>
            <p:cNvSpPr/>
            <p:nvPr/>
          </p:nvSpPr>
          <p:spPr>
            <a:xfrm>
              <a:off x="1553038" y="1727914"/>
              <a:ext cx="2396742" cy="234574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de-DE" sz="2800" b="1">
                  <a:cs typeface="Calibri"/>
                </a:rPr>
                <a:t>51.714 </a:t>
              </a:r>
              <a:r>
                <a:rPr lang="de-DE" sz="2800" b="1" err="1">
                  <a:cs typeface="Calibri"/>
                </a:rPr>
                <a:t>mutations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793BC20-1C30-CB8D-CEF5-ED607AC7F76B}"/>
                </a:ext>
              </a:extLst>
            </p:cNvPr>
            <p:cNvSpPr/>
            <p:nvPr/>
          </p:nvSpPr>
          <p:spPr>
            <a:xfrm>
              <a:off x="8206407" y="4568687"/>
              <a:ext cx="2434217" cy="220833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de-DE" sz="2800" b="1" err="1">
                  <a:cs typeface="Calibri"/>
                </a:rPr>
                <a:t>Amino</a:t>
              </a:r>
              <a:r>
                <a:rPr lang="de-DE" sz="2800" b="1">
                  <a:cs typeface="Calibri"/>
                </a:rPr>
                <a:t> </a:t>
              </a:r>
              <a:r>
                <a:rPr lang="de-DE" sz="2800" b="1" err="1">
                  <a:cs typeface="Calibri"/>
                </a:rPr>
                <a:t>acid</a:t>
              </a:r>
              <a:r>
                <a:rPr lang="de-DE" sz="2800" b="1">
                  <a:cs typeface="Calibri"/>
                </a:rPr>
                <a:t> </a:t>
              </a:r>
              <a:r>
                <a:rPr lang="de-DE" sz="2800" b="1" err="1">
                  <a:cs typeface="Calibri"/>
                </a:rPr>
                <a:t>porperties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024DA89-E46B-6FEF-795E-CEEDD7BAD89A}"/>
                </a:ext>
              </a:extLst>
            </p:cNvPr>
            <p:cNvSpPr/>
            <p:nvPr/>
          </p:nvSpPr>
          <p:spPr>
            <a:xfrm>
              <a:off x="1626324" y="4568687"/>
              <a:ext cx="2359267" cy="219584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de-DE" sz="2800" b="1" err="1">
                  <a:cs typeface="Calibri"/>
                </a:rPr>
                <a:t>PyRosetta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6579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6800A15D-8BC0-0E86-FF89-AB616427F6F8}"/>
              </a:ext>
            </a:extLst>
          </p:cNvPr>
          <p:cNvSpPr/>
          <p:nvPr/>
        </p:nvSpPr>
        <p:spPr>
          <a:xfrm>
            <a:off x="-100691" y="0"/>
            <a:ext cx="12578576" cy="165576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C63B4C6-713C-F31C-4CB7-DB4104076891}"/>
              </a:ext>
            </a:extLst>
          </p:cNvPr>
          <p:cNvSpPr txBox="1"/>
          <p:nvPr/>
        </p:nvSpPr>
        <p:spPr>
          <a:xfrm>
            <a:off x="1" y="421635"/>
            <a:ext cx="12192000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de-DE" sz="4000" b="1" err="1">
                <a:solidFill>
                  <a:schemeClr val="bg1"/>
                </a:solidFill>
                <a:latin typeface="Calibri Light"/>
                <a:cs typeface="Calibri Light"/>
              </a:rPr>
              <a:t>Does</a:t>
            </a:r>
            <a:r>
              <a:rPr lang="de-DE" sz="4000" b="1">
                <a:solidFill>
                  <a:schemeClr val="bg1"/>
                </a:solidFill>
                <a:latin typeface="Calibri Light"/>
                <a:cs typeface="Calibri Light"/>
              </a:rPr>
              <a:t> </a:t>
            </a:r>
            <a:r>
              <a:rPr lang="de-DE" sz="4000" b="1" err="1">
                <a:solidFill>
                  <a:schemeClr val="bg1"/>
                </a:solidFill>
                <a:latin typeface="Calibri Light"/>
                <a:cs typeface="Calibri Light"/>
              </a:rPr>
              <a:t>the</a:t>
            </a:r>
            <a:r>
              <a:rPr lang="de-DE" sz="4000" b="1">
                <a:solidFill>
                  <a:schemeClr val="bg1"/>
                </a:solidFill>
                <a:latin typeface="Calibri Light"/>
                <a:cs typeface="Calibri Light"/>
              </a:rPr>
              <a:t> </a:t>
            </a:r>
            <a:r>
              <a:rPr lang="de-DE" sz="4000" b="1" err="1">
                <a:solidFill>
                  <a:schemeClr val="bg1"/>
                </a:solidFill>
                <a:latin typeface="Calibri Light"/>
                <a:cs typeface="Calibri Light"/>
              </a:rPr>
              <a:t>position</a:t>
            </a:r>
            <a:r>
              <a:rPr lang="de-DE" sz="4000" b="1">
                <a:solidFill>
                  <a:schemeClr val="bg1"/>
                </a:solidFill>
                <a:latin typeface="Calibri Light"/>
                <a:cs typeface="Calibri Light"/>
              </a:rPr>
              <a:t> </a:t>
            </a:r>
            <a:r>
              <a:rPr lang="de-DE" sz="4000" b="1" err="1">
                <a:solidFill>
                  <a:schemeClr val="bg1"/>
                </a:solidFill>
                <a:latin typeface="Calibri Light"/>
                <a:cs typeface="Calibri Light"/>
              </a:rPr>
              <a:t>or</a:t>
            </a:r>
            <a:r>
              <a:rPr lang="de-DE" sz="4000" b="1">
                <a:solidFill>
                  <a:schemeClr val="bg1"/>
                </a:solidFill>
                <a:latin typeface="Calibri Light"/>
                <a:cs typeface="Calibri Light"/>
              </a:rPr>
              <a:t> </a:t>
            </a:r>
            <a:r>
              <a:rPr lang="de-DE" sz="4000" b="1" err="1">
                <a:solidFill>
                  <a:schemeClr val="bg1"/>
                </a:solidFill>
                <a:latin typeface="Calibri Light"/>
                <a:cs typeface="Calibri Light"/>
              </a:rPr>
              <a:t>new</a:t>
            </a:r>
            <a:r>
              <a:rPr lang="de-DE" sz="4000" b="1">
                <a:solidFill>
                  <a:schemeClr val="bg1"/>
                </a:solidFill>
                <a:latin typeface="Calibri Light"/>
                <a:cs typeface="Calibri Light"/>
              </a:rPr>
              <a:t> </a:t>
            </a:r>
            <a:r>
              <a:rPr lang="de-DE" sz="4000" b="1" err="1">
                <a:solidFill>
                  <a:schemeClr val="bg1"/>
                </a:solidFill>
                <a:latin typeface="Calibri Light"/>
                <a:cs typeface="Calibri Light"/>
              </a:rPr>
              <a:t>amino</a:t>
            </a:r>
            <a:r>
              <a:rPr lang="de-DE" sz="4000" b="1">
                <a:solidFill>
                  <a:schemeClr val="bg1"/>
                </a:solidFill>
                <a:latin typeface="Calibri Light"/>
                <a:cs typeface="Calibri Light"/>
              </a:rPr>
              <a:t> </a:t>
            </a:r>
            <a:r>
              <a:rPr lang="de-DE" sz="4000" b="1" err="1">
                <a:solidFill>
                  <a:schemeClr val="bg1"/>
                </a:solidFill>
                <a:latin typeface="Calibri Light"/>
                <a:cs typeface="Calibri Light"/>
              </a:rPr>
              <a:t>acid</a:t>
            </a:r>
            <a:r>
              <a:rPr lang="de-DE" sz="4000" b="1">
                <a:solidFill>
                  <a:schemeClr val="bg1"/>
                </a:solidFill>
                <a:latin typeface="Calibri Light"/>
                <a:cs typeface="Calibri Light"/>
              </a:rPr>
              <a:t> </a:t>
            </a:r>
            <a:r>
              <a:rPr lang="de-DE" sz="4000" b="1" err="1">
                <a:solidFill>
                  <a:schemeClr val="bg1"/>
                </a:solidFill>
                <a:latin typeface="Calibri Light"/>
                <a:cs typeface="Calibri Light"/>
              </a:rPr>
              <a:t>have</a:t>
            </a:r>
            <a:r>
              <a:rPr lang="de-DE" sz="4000" b="1">
                <a:solidFill>
                  <a:schemeClr val="bg1"/>
                </a:solidFill>
                <a:latin typeface="Calibri Light"/>
                <a:cs typeface="Calibri Light"/>
              </a:rPr>
              <a:t> a </a:t>
            </a:r>
            <a:r>
              <a:rPr lang="de-DE" sz="4000" b="1" err="1">
                <a:solidFill>
                  <a:schemeClr val="bg1"/>
                </a:solidFill>
                <a:latin typeface="Calibri Light"/>
                <a:cs typeface="Calibri Light"/>
              </a:rPr>
              <a:t>bigger</a:t>
            </a:r>
            <a:r>
              <a:rPr lang="de-DE" sz="4000" b="1">
                <a:solidFill>
                  <a:schemeClr val="bg1"/>
                </a:solidFill>
                <a:latin typeface="Calibri Light"/>
                <a:cs typeface="Calibri Light"/>
              </a:rPr>
              <a:t> </a:t>
            </a:r>
            <a:r>
              <a:rPr lang="de-DE" sz="4000" b="1" err="1">
                <a:solidFill>
                  <a:schemeClr val="bg1"/>
                </a:solidFill>
                <a:latin typeface="Calibri Light"/>
                <a:cs typeface="Calibri Light"/>
              </a:rPr>
              <a:t>influence</a:t>
            </a:r>
            <a:r>
              <a:rPr lang="de-DE" sz="4000" b="1">
                <a:solidFill>
                  <a:schemeClr val="bg1"/>
                </a:solidFill>
                <a:latin typeface="Calibri Light"/>
                <a:cs typeface="Calibri Light"/>
              </a:rPr>
              <a:t> on </a:t>
            </a:r>
            <a:r>
              <a:rPr lang="de-DE" sz="4000" b="1" err="1">
                <a:solidFill>
                  <a:schemeClr val="bg1"/>
                </a:solidFill>
                <a:latin typeface="Calibri Light"/>
                <a:cs typeface="Calibri Light"/>
              </a:rPr>
              <a:t>dms-scores</a:t>
            </a:r>
            <a:r>
              <a:rPr lang="de-DE" sz="4000" b="1">
                <a:solidFill>
                  <a:schemeClr val="bg1"/>
                </a:solidFill>
                <a:latin typeface="Calibri Light"/>
                <a:cs typeface="Calibri Light"/>
              </a:rPr>
              <a:t>?</a:t>
            </a:r>
            <a:endParaRPr lang="en-US" sz="4000" b="1">
              <a:solidFill>
                <a:schemeClr val="bg1"/>
              </a:solidFill>
              <a:latin typeface="Calibri Light"/>
              <a:cs typeface="Calibri Light"/>
            </a:endParaRPr>
          </a:p>
          <a:p>
            <a:pPr algn="ctr"/>
            <a:endParaRPr lang="de-DE" sz="4800" b="1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D0A3E6E3-A2FB-4306-C703-E01D0A1D13FF}"/>
              </a:ext>
            </a:extLst>
          </p:cNvPr>
          <p:cNvGrpSpPr/>
          <p:nvPr/>
        </p:nvGrpSpPr>
        <p:grpSpPr>
          <a:xfrm>
            <a:off x="1753340" y="1857022"/>
            <a:ext cx="9646388" cy="5005095"/>
            <a:chOff x="1753340" y="1857022"/>
            <a:chExt cx="9646388" cy="5005095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81F9F8B6-6313-4409-D348-57ECC7A5989A}"/>
                </a:ext>
              </a:extLst>
            </p:cNvPr>
            <p:cNvSpPr txBox="1"/>
            <p:nvPr/>
          </p:nvSpPr>
          <p:spPr>
            <a:xfrm>
              <a:off x="8124747" y="3659821"/>
              <a:ext cx="3274981" cy="984885"/>
            </a:xfrm>
            <a:prstGeom prst="rect">
              <a:avLst/>
            </a:prstGeom>
            <a:noFill/>
            <a:ln w="66675"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000">
                  <a:cs typeface="Calibri"/>
                </a:rPr>
                <a:t>Limited </a:t>
              </a:r>
              <a:r>
                <a:rPr lang="de-DE" sz="2000" err="1">
                  <a:cs typeface="Calibri"/>
                </a:rPr>
                <a:t>data</a:t>
              </a:r>
              <a:r>
                <a:rPr lang="de-DE" sz="2000">
                  <a:cs typeface="Calibri"/>
                </a:rPr>
                <a:t> </a:t>
              </a:r>
              <a:r>
                <a:rPr lang="de-DE" sz="2000" err="1">
                  <a:cs typeface="Calibri"/>
                </a:rPr>
                <a:t>available</a:t>
              </a:r>
              <a:r>
                <a:rPr lang="de-DE" sz="2000">
                  <a:cs typeface="Calibri"/>
                </a:rPr>
                <a:t> </a:t>
              </a:r>
              <a:r>
                <a:rPr lang="de-DE" sz="2000" err="1">
                  <a:cs typeface="Calibri"/>
                </a:rPr>
                <a:t>for</a:t>
              </a:r>
              <a:r>
                <a:rPr lang="de-DE" sz="2000">
                  <a:cs typeface="Calibri"/>
                </a:rPr>
                <a:t> </a:t>
              </a:r>
              <a:r>
                <a:rPr lang="de-DE" sz="2000" err="1">
                  <a:cs typeface="Calibri"/>
                </a:rPr>
                <a:t>single</a:t>
              </a:r>
              <a:r>
                <a:rPr lang="de-DE" sz="2000">
                  <a:cs typeface="Calibri"/>
                </a:rPr>
                <a:t> </a:t>
              </a:r>
              <a:r>
                <a:rPr lang="de-DE" sz="2000" err="1">
                  <a:cs typeface="Calibri"/>
                </a:rPr>
                <a:t>mutants</a:t>
              </a:r>
            </a:p>
            <a:p>
              <a:endParaRPr lang="de-DE">
                <a:cs typeface="Calibri"/>
              </a:endParaRPr>
            </a:p>
          </p:txBody>
        </p:sp>
        <p:pic>
          <p:nvPicPr>
            <p:cNvPr id="13" name="Grafik 12" descr="Ein Bild, das Muster, Text, Majorelle Blue enthält.&#10;&#10;Beschreibung automatisch generiert.">
              <a:extLst>
                <a:ext uri="{FF2B5EF4-FFF2-40B4-BE49-F238E27FC236}">
                  <a16:creationId xmlns:a16="http://schemas.microsoft.com/office/drawing/2014/main" id="{875FB1DF-7A7C-37AB-E833-E9641D402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3340" y="1857022"/>
              <a:ext cx="6057734" cy="5005095"/>
            </a:xfrm>
            <a:prstGeom prst="rect">
              <a:avLst/>
            </a:prstGeom>
          </p:spPr>
        </p:pic>
      </p:grpSp>
      <p:pic>
        <p:nvPicPr>
          <p:cNvPr id="3" name="Grafik 5" descr="Ein Bild, das Text, Diagramm, Reihe, Screenshot enthält.&#10;&#10;Beschreibung automatisch generiert.">
            <a:extLst>
              <a:ext uri="{FF2B5EF4-FFF2-40B4-BE49-F238E27FC236}">
                <a16:creationId xmlns:a16="http://schemas.microsoft.com/office/drawing/2014/main" id="{A76571AA-D1EA-4D91-99C0-FCFDE433B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97" y="1857401"/>
            <a:ext cx="11447266" cy="500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6800A15D-8BC0-0E86-FF89-AB616427F6F8}"/>
              </a:ext>
            </a:extLst>
          </p:cNvPr>
          <p:cNvSpPr/>
          <p:nvPr/>
        </p:nvSpPr>
        <p:spPr>
          <a:xfrm>
            <a:off x="-100691" y="0"/>
            <a:ext cx="12578576" cy="165576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C63B4C6-713C-F31C-4CB7-DB4104076891}"/>
              </a:ext>
            </a:extLst>
          </p:cNvPr>
          <p:cNvSpPr txBox="1"/>
          <p:nvPr/>
        </p:nvSpPr>
        <p:spPr>
          <a:xfrm>
            <a:off x="1" y="421635"/>
            <a:ext cx="12192000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de-DE" sz="4000" b="1" err="1">
                <a:solidFill>
                  <a:schemeClr val="bg1"/>
                </a:solidFill>
                <a:latin typeface="Calibri Light"/>
                <a:cs typeface="Calibri Light"/>
              </a:rPr>
              <a:t>Does</a:t>
            </a:r>
            <a:r>
              <a:rPr lang="de-DE" sz="4000" b="1">
                <a:solidFill>
                  <a:schemeClr val="bg1"/>
                </a:solidFill>
                <a:latin typeface="Calibri Light"/>
                <a:cs typeface="Calibri Light"/>
              </a:rPr>
              <a:t> </a:t>
            </a:r>
            <a:r>
              <a:rPr lang="de-DE" sz="4000" b="1" err="1">
                <a:solidFill>
                  <a:schemeClr val="bg1"/>
                </a:solidFill>
                <a:latin typeface="Calibri Light"/>
                <a:cs typeface="Calibri Light"/>
              </a:rPr>
              <a:t>the</a:t>
            </a:r>
            <a:r>
              <a:rPr lang="de-DE" sz="4000" b="1">
                <a:solidFill>
                  <a:schemeClr val="bg1"/>
                </a:solidFill>
                <a:latin typeface="Calibri Light"/>
                <a:cs typeface="Calibri Light"/>
              </a:rPr>
              <a:t> </a:t>
            </a:r>
            <a:r>
              <a:rPr lang="de-DE" sz="4000" b="1" err="1">
                <a:solidFill>
                  <a:schemeClr val="bg1"/>
                </a:solidFill>
                <a:latin typeface="Calibri Light"/>
                <a:cs typeface="Calibri Light"/>
              </a:rPr>
              <a:t>position</a:t>
            </a:r>
            <a:r>
              <a:rPr lang="de-DE" sz="4000" b="1">
                <a:solidFill>
                  <a:schemeClr val="bg1"/>
                </a:solidFill>
                <a:latin typeface="Calibri Light"/>
                <a:cs typeface="Calibri Light"/>
              </a:rPr>
              <a:t> </a:t>
            </a:r>
            <a:r>
              <a:rPr lang="de-DE" sz="4000" b="1" err="1">
                <a:solidFill>
                  <a:schemeClr val="bg1"/>
                </a:solidFill>
                <a:latin typeface="Calibri Light"/>
                <a:cs typeface="Calibri Light"/>
              </a:rPr>
              <a:t>or</a:t>
            </a:r>
            <a:r>
              <a:rPr lang="de-DE" sz="4000" b="1">
                <a:solidFill>
                  <a:schemeClr val="bg1"/>
                </a:solidFill>
                <a:latin typeface="Calibri Light"/>
                <a:cs typeface="Calibri Light"/>
              </a:rPr>
              <a:t> </a:t>
            </a:r>
            <a:r>
              <a:rPr lang="de-DE" sz="4000" b="1" err="1">
                <a:solidFill>
                  <a:schemeClr val="bg1"/>
                </a:solidFill>
                <a:latin typeface="Calibri Light"/>
                <a:cs typeface="Calibri Light"/>
              </a:rPr>
              <a:t>new</a:t>
            </a:r>
            <a:r>
              <a:rPr lang="de-DE" sz="4000" b="1">
                <a:solidFill>
                  <a:schemeClr val="bg1"/>
                </a:solidFill>
                <a:latin typeface="Calibri Light"/>
                <a:cs typeface="Calibri Light"/>
              </a:rPr>
              <a:t> </a:t>
            </a:r>
            <a:r>
              <a:rPr lang="de-DE" sz="4000" b="1" err="1">
                <a:solidFill>
                  <a:schemeClr val="bg1"/>
                </a:solidFill>
                <a:latin typeface="Calibri Light"/>
                <a:cs typeface="Calibri Light"/>
              </a:rPr>
              <a:t>amino</a:t>
            </a:r>
            <a:r>
              <a:rPr lang="de-DE" sz="4000" b="1">
                <a:solidFill>
                  <a:schemeClr val="bg1"/>
                </a:solidFill>
                <a:latin typeface="Calibri Light"/>
                <a:cs typeface="Calibri Light"/>
              </a:rPr>
              <a:t> </a:t>
            </a:r>
            <a:r>
              <a:rPr lang="de-DE" sz="4000" b="1" err="1">
                <a:solidFill>
                  <a:schemeClr val="bg1"/>
                </a:solidFill>
                <a:latin typeface="Calibri Light"/>
                <a:cs typeface="Calibri Light"/>
              </a:rPr>
              <a:t>acid</a:t>
            </a:r>
            <a:r>
              <a:rPr lang="de-DE" sz="4000" b="1">
                <a:solidFill>
                  <a:schemeClr val="bg1"/>
                </a:solidFill>
                <a:latin typeface="Calibri Light"/>
                <a:cs typeface="Calibri Light"/>
              </a:rPr>
              <a:t> </a:t>
            </a:r>
            <a:r>
              <a:rPr lang="de-DE" sz="4000" b="1" err="1">
                <a:solidFill>
                  <a:schemeClr val="bg1"/>
                </a:solidFill>
                <a:latin typeface="Calibri Light"/>
                <a:cs typeface="Calibri Light"/>
              </a:rPr>
              <a:t>have</a:t>
            </a:r>
            <a:r>
              <a:rPr lang="de-DE" sz="4000" b="1">
                <a:solidFill>
                  <a:schemeClr val="bg1"/>
                </a:solidFill>
                <a:latin typeface="Calibri Light"/>
                <a:cs typeface="Calibri Light"/>
              </a:rPr>
              <a:t> a </a:t>
            </a:r>
            <a:r>
              <a:rPr lang="de-DE" sz="4000" b="1" err="1">
                <a:solidFill>
                  <a:schemeClr val="bg1"/>
                </a:solidFill>
                <a:latin typeface="Calibri Light"/>
                <a:cs typeface="Calibri Light"/>
              </a:rPr>
              <a:t>bigger</a:t>
            </a:r>
            <a:r>
              <a:rPr lang="de-DE" sz="4000" b="1">
                <a:solidFill>
                  <a:schemeClr val="bg1"/>
                </a:solidFill>
                <a:latin typeface="Calibri Light"/>
                <a:cs typeface="Calibri Light"/>
              </a:rPr>
              <a:t> </a:t>
            </a:r>
            <a:r>
              <a:rPr lang="de-DE" sz="4000" b="1" err="1">
                <a:solidFill>
                  <a:schemeClr val="bg1"/>
                </a:solidFill>
                <a:latin typeface="Calibri Light"/>
                <a:cs typeface="Calibri Light"/>
              </a:rPr>
              <a:t>influence</a:t>
            </a:r>
            <a:r>
              <a:rPr lang="de-DE" sz="4000" b="1">
                <a:solidFill>
                  <a:schemeClr val="bg1"/>
                </a:solidFill>
                <a:latin typeface="Calibri Light"/>
                <a:cs typeface="Calibri Light"/>
              </a:rPr>
              <a:t> on </a:t>
            </a:r>
            <a:r>
              <a:rPr lang="de-DE" sz="4000" b="1" err="1">
                <a:solidFill>
                  <a:schemeClr val="bg1"/>
                </a:solidFill>
                <a:latin typeface="Calibri Light"/>
                <a:cs typeface="Calibri Light"/>
              </a:rPr>
              <a:t>dms-scores</a:t>
            </a:r>
            <a:r>
              <a:rPr lang="de-DE" sz="4000" b="1">
                <a:solidFill>
                  <a:schemeClr val="bg1"/>
                </a:solidFill>
                <a:latin typeface="Calibri Light"/>
                <a:cs typeface="Calibri Light"/>
              </a:rPr>
              <a:t>?</a:t>
            </a:r>
            <a:endParaRPr lang="en-US" sz="4000" b="1">
              <a:solidFill>
                <a:schemeClr val="bg1"/>
              </a:solidFill>
              <a:latin typeface="Calibri Light"/>
              <a:cs typeface="Calibri Light"/>
            </a:endParaRPr>
          </a:p>
          <a:p>
            <a:pPr algn="ctr"/>
            <a:endParaRPr lang="de-DE" sz="4800" b="1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80CC9D4D-E119-EB9C-837B-B882B0ECD375}"/>
              </a:ext>
            </a:extLst>
          </p:cNvPr>
          <p:cNvGrpSpPr/>
          <p:nvPr/>
        </p:nvGrpSpPr>
        <p:grpSpPr>
          <a:xfrm>
            <a:off x="1595150" y="2724916"/>
            <a:ext cx="8780831" cy="2485327"/>
            <a:chOff x="1700254" y="2475295"/>
            <a:chExt cx="8780831" cy="2485327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724C1903-3670-92B5-73A5-7AC024FB0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80744" y="2475295"/>
              <a:ext cx="7028095" cy="1089150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D408EB2A-4361-CDC5-1952-AEAF96B27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0254" y="3939763"/>
              <a:ext cx="8780831" cy="1020859"/>
            </a:xfrm>
            <a:prstGeom prst="rect">
              <a:avLst/>
            </a:prstGeom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5FF718CD-E8BF-53CF-C2BB-7C683E0E3081}"/>
              </a:ext>
            </a:extLst>
          </p:cNvPr>
          <p:cNvGrpSpPr/>
          <p:nvPr/>
        </p:nvGrpSpPr>
        <p:grpSpPr>
          <a:xfrm>
            <a:off x="2875614" y="1928158"/>
            <a:ext cx="6888754" cy="4617433"/>
            <a:chOff x="2875614" y="1828223"/>
            <a:chExt cx="6415789" cy="4275847"/>
          </a:xfrm>
        </p:grpSpPr>
        <p:pic>
          <p:nvPicPr>
            <p:cNvPr id="11" name="Grafik 10" descr="Ein Bild, das Text, Screenshot, Zahl, Schrift enthält.&#10;&#10;Beschreibung automatisch generiert.">
              <a:extLst>
                <a:ext uri="{FF2B5EF4-FFF2-40B4-BE49-F238E27FC236}">
                  <a16:creationId xmlns:a16="http://schemas.microsoft.com/office/drawing/2014/main" id="{4E1F72BF-EFBA-EC51-D093-7B6CE51F5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75614" y="1828223"/>
              <a:ext cx="6415789" cy="4275847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AB6F42F-0609-571E-157E-3DD7DE3F7DCD}"/>
                </a:ext>
              </a:extLst>
            </p:cNvPr>
            <p:cNvSpPr/>
            <p:nvPr/>
          </p:nvSpPr>
          <p:spPr>
            <a:xfrm>
              <a:off x="7370163" y="2136097"/>
              <a:ext cx="137409" cy="1836295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16842B26-6A37-2B83-F815-52046460D32F}"/>
                </a:ext>
              </a:extLst>
            </p:cNvPr>
            <p:cNvSpPr/>
            <p:nvPr/>
          </p:nvSpPr>
          <p:spPr>
            <a:xfrm>
              <a:off x="7370161" y="3972391"/>
              <a:ext cx="149901" cy="1598951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4472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55279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6800A15D-8BC0-0E86-FF89-AB616427F6F8}"/>
              </a:ext>
            </a:extLst>
          </p:cNvPr>
          <p:cNvSpPr/>
          <p:nvPr/>
        </p:nvSpPr>
        <p:spPr>
          <a:xfrm>
            <a:off x="-100691" y="-9457"/>
            <a:ext cx="12578576" cy="165576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b="1" err="1"/>
              <a:t>Amino</a:t>
            </a:r>
            <a:r>
              <a:rPr lang="de-DE" sz="4000" b="1"/>
              <a:t> </a:t>
            </a:r>
            <a:r>
              <a:rPr lang="de-DE" sz="4000" b="1" err="1"/>
              <a:t>acid</a:t>
            </a:r>
            <a:r>
              <a:rPr lang="de-DE" sz="4000" b="1"/>
              <a:t> </a:t>
            </a:r>
            <a:r>
              <a:rPr lang="de-DE" sz="4000" b="1" err="1"/>
              <a:t>properties</a:t>
            </a:r>
            <a:endParaRPr lang="de-DE" sz="4000" b="1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F1246E9E-34A9-CF82-A85A-E7246A3A693A}"/>
              </a:ext>
            </a:extLst>
          </p:cNvPr>
          <p:cNvGrpSpPr/>
          <p:nvPr/>
        </p:nvGrpSpPr>
        <p:grpSpPr>
          <a:xfrm>
            <a:off x="246475" y="5237740"/>
            <a:ext cx="11303552" cy="685526"/>
            <a:chOff x="302919" y="4409888"/>
            <a:chExt cx="10325182" cy="535008"/>
          </a:xfrm>
        </p:grpSpPr>
        <p:pic>
          <p:nvPicPr>
            <p:cNvPr id="6" name="Grafik 6" descr="Ein Bild, das Text, Schrift, Screenshot, Reihe enthält.&#10;&#10;Beschreibung automatisch generiert.">
              <a:extLst>
                <a:ext uri="{FF2B5EF4-FFF2-40B4-BE49-F238E27FC236}">
                  <a16:creationId xmlns:a16="http://schemas.microsoft.com/office/drawing/2014/main" id="{0266A2F7-BF37-7FA5-C27A-19C31D6AC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2919" y="4409888"/>
              <a:ext cx="5650088" cy="531185"/>
            </a:xfrm>
            <a:prstGeom prst="rect">
              <a:avLst/>
            </a:prstGeom>
          </p:spPr>
        </p:pic>
        <p:pic>
          <p:nvPicPr>
            <p:cNvPr id="8" name="Grafik 12" descr="Ein Bild, das Text, Schrift, Screenshot, Reihe enthält.&#10;&#10;Beschreibung automatisch generiert.">
              <a:extLst>
                <a:ext uri="{FF2B5EF4-FFF2-40B4-BE49-F238E27FC236}">
                  <a16:creationId xmlns:a16="http://schemas.microsoft.com/office/drawing/2014/main" id="{0DE06218-B710-3BA5-0B82-1BCE32F550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143" t="-442" r="-188" b="-1377"/>
            <a:stretch/>
          </p:blipFill>
          <p:spPr>
            <a:xfrm>
              <a:off x="5966179" y="4411030"/>
              <a:ext cx="4661922" cy="533866"/>
            </a:xfrm>
            <a:prstGeom prst="rect">
              <a:avLst/>
            </a:prstGeom>
          </p:spPr>
        </p:pic>
      </p:grpSp>
      <p:pic>
        <p:nvPicPr>
          <p:cNvPr id="10" name="Grafik 15">
            <a:extLst>
              <a:ext uri="{FF2B5EF4-FFF2-40B4-BE49-F238E27FC236}">
                <a16:creationId xmlns:a16="http://schemas.microsoft.com/office/drawing/2014/main" id="{29329E70-C602-FF55-0FC0-15FF334F82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3" r="-146" b="1961"/>
          <a:stretch/>
        </p:blipFill>
        <p:spPr>
          <a:xfrm>
            <a:off x="2977866" y="3095337"/>
            <a:ext cx="6421462" cy="46668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41ADADD9-1426-6685-59BD-0F76A39C99B6}"/>
              </a:ext>
            </a:extLst>
          </p:cNvPr>
          <p:cNvSpPr txBox="1"/>
          <p:nvPr/>
        </p:nvSpPr>
        <p:spPr>
          <a:xfrm>
            <a:off x="495521" y="3166277"/>
            <a:ext cx="2297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/>
              <a:t>Unmutated</a:t>
            </a:r>
            <a:r>
              <a:rPr lang="de-DE" b="1"/>
              <a:t> </a:t>
            </a:r>
            <a:r>
              <a:rPr lang="de-DE" b="1" err="1"/>
              <a:t>sequence</a:t>
            </a:r>
            <a:r>
              <a:rPr lang="de-DE" b="1"/>
              <a:t>: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94345B04-D9B2-E0E0-5FBA-70B5C29EDDC1}"/>
              </a:ext>
            </a:extLst>
          </p:cNvPr>
          <p:cNvGrpSpPr/>
          <p:nvPr/>
        </p:nvGrpSpPr>
        <p:grpSpPr>
          <a:xfrm>
            <a:off x="1787347" y="4215710"/>
            <a:ext cx="1714135" cy="838027"/>
            <a:chOff x="1787347" y="4215710"/>
            <a:chExt cx="1714135" cy="838027"/>
          </a:xfrm>
        </p:grpSpPr>
        <p:pic>
          <p:nvPicPr>
            <p:cNvPr id="11" name="Grafik 6" descr="Ein Bild, das Text, Schrift, Screenshot, Reihe enthält.&#10;&#10;Beschreibung automatisch generiert.">
              <a:extLst>
                <a:ext uri="{FF2B5EF4-FFF2-40B4-BE49-F238E27FC236}">
                  <a16:creationId xmlns:a16="http://schemas.microsoft.com/office/drawing/2014/main" id="{A9DE606D-26B3-2FFD-82D2-F6BD1FF4D9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507" t="28767" r="56925" b="35616"/>
            <a:stretch/>
          </p:blipFill>
          <p:spPr>
            <a:xfrm>
              <a:off x="1890788" y="4215710"/>
              <a:ext cx="1448420" cy="468695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8C57E14F-F56F-1334-2C2E-F8FFC74926F5}"/>
                </a:ext>
              </a:extLst>
            </p:cNvPr>
            <p:cNvSpPr txBox="1"/>
            <p:nvPr/>
          </p:nvSpPr>
          <p:spPr>
            <a:xfrm>
              <a:off x="1787347" y="4684405"/>
              <a:ext cx="17141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err="1"/>
                <a:t>Neighbourhood</a:t>
              </a:r>
              <a:endParaRPr lang="de-DE" b="1"/>
            </a:p>
          </p:txBody>
        </p:sp>
      </p:grpSp>
      <p:pic>
        <p:nvPicPr>
          <p:cNvPr id="17" name="Grafik 6" descr="Ein Bild, das Text, Schrift, Screenshot, Reihe enthält.&#10;&#10;Beschreibung automatisch generiert.">
            <a:extLst>
              <a:ext uri="{FF2B5EF4-FFF2-40B4-BE49-F238E27FC236}">
                <a16:creationId xmlns:a16="http://schemas.microsoft.com/office/drawing/2014/main" id="{2B643B0A-A31B-43CE-2644-39D1F6D3BA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07" t="28767" r="56925" b="35616"/>
          <a:stretch/>
        </p:blipFill>
        <p:spPr>
          <a:xfrm>
            <a:off x="5800208" y="3531226"/>
            <a:ext cx="1448420" cy="468695"/>
          </a:xfrm>
          <a:prstGeom prst="rect">
            <a:avLst/>
          </a:prstGeom>
        </p:spPr>
      </p:pic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4B15B16A-82B6-3D96-EDA5-D0695009E7C1}"/>
              </a:ext>
            </a:extLst>
          </p:cNvPr>
          <p:cNvSpPr/>
          <p:nvPr/>
        </p:nvSpPr>
        <p:spPr>
          <a:xfrm>
            <a:off x="1711002" y="5148532"/>
            <a:ext cx="1278015" cy="86727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D5EE90AC-59A0-9D3B-0EDD-AE9B36FFC12F}"/>
              </a:ext>
            </a:extLst>
          </p:cNvPr>
          <p:cNvSpPr/>
          <p:nvPr/>
        </p:nvSpPr>
        <p:spPr>
          <a:xfrm>
            <a:off x="7664425" y="5130332"/>
            <a:ext cx="542874" cy="86727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565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44444E-6 L 0.32083 -0.0997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42" y="-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6800A15D-8BC0-0E86-FF89-AB616427F6F8}"/>
              </a:ext>
            </a:extLst>
          </p:cNvPr>
          <p:cNvSpPr/>
          <p:nvPr/>
        </p:nvSpPr>
        <p:spPr>
          <a:xfrm>
            <a:off x="-100522" y="-350922"/>
            <a:ext cx="12578576" cy="165576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C63B4C6-713C-F31C-4CB7-DB4104076891}"/>
              </a:ext>
            </a:extLst>
          </p:cNvPr>
          <p:cNvSpPr txBox="1"/>
          <p:nvPr/>
        </p:nvSpPr>
        <p:spPr>
          <a:xfrm>
            <a:off x="1" y="421635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800" b="1" err="1">
                <a:solidFill>
                  <a:schemeClr val="bg1"/>
                </a:solidFill>
              </a:rPr>
              <a:t>Sequential</a:t>
            </a:r>
            <a:r>
              <a:rPr lang="de-DE" sz="4800" b="1">
                <a:solidFill>
                  <a:schemeClr val="bg1"/>
                </a:solidFill>
              </a:rPr>
              <a:t> </a:t>
            </a:r>
            <a:r>
              <a:rPr lang="de-DE" sz="4800" b="1" err="1">
                <a:solidFill>
                  <a:schemeClr val="bg1"/>
                </a:solidFill>
              </a:rPr>
              <a:t>Mutants</a:t>
            </a:r>
            <a:endParaRPr lang="de-DE" sz="2000" b="1">
              <a:solidFill>
                <a:schemeClr val="bg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A15B97A-D446-3AEC-AA4A-96828576405B}"/>
              </a:ext>
            </a:extLst>
          </p:cNvPr>
          <p:cNvSpPr/>
          <p:nvPr/>
        </p:nvSpPr>
        <p:spPr>
          <a:xfrm>
            <a:off x="1744329" y="5408801"/>
            <a:ext cx="432000" cy="432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F740C48-5807-C704-699D-F314E6B0DA83}"/>
              </a:ext>
            </a:extLst>
          </p:cNvPr>
          <p:cNvSpPr/>
          <p:nvPr/>
        </p:nvSpPr>
        <p:spPr>
          <a:xfrm>
            <a:off x="2721620" y="5408801"/>
            <a:ext cx="432000" cy="432000"/>
          </a:xfrm>
          <a:prstGeom prst="ellipse">
            <a:avLst/>
          </a:prstGeom>
          <a:solidFill>
            <a:srgbClr val="92D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7B41A53-1BD8-2981-AB0C-2EA02DB5D503}"/>
              </a:ext>
            </a:extLst>
          </p:cNvPr>
          <p:cNvSpPr/>
          <p:nvPr/>
        </p:nvSpPr>
        <p:spPr>
          <a:xfrm>
            <a:off x="3697875" y="5408801"/>
            <a:ext cx="432000" cy="432000"/>
          </a:xfrm>
          <a:prstGeom prst="ellipse">
            <a:avLst/>
          </a:prstGeom>
          <a:solidFill>
            <a:srgbClr val="92D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A9D6E48-064A-6C3A-7F30-A1C71474A918}"/>
              </a:ext>
            </a:extLst>
          </p:cNvPr>
          <p:cNvSpPr/>
          <p:nvPr/>
        </p:nvSpPr>
        <p:spPr>
          <a:xfrm>
            <a:off x="4674130" y="5408801"/>
            <a:ext cx="432000" cy="432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1D8E76-171F-D80A-7DE3-CB5D42C0894D}"/>
              </a:ext>
            </a:extLst>
          </p:cNvPr>
          <p:cNvCxnSpPr>
            <a:cxnSpLocks/>
          </p:cNvCxnSpPr>
          <p:nvPr/>
        </p:nvCxnSpPr>
        <p:spPr>
          <a:xfrm>
            <a:off x="2273219" y="5624801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CE8B8EA-1EB9-0544-E221-C4C17757FA63}"/>
              </a:ext>
            </a:extLst>
          </p:cNvPr>
          <p:cNvCxnSpPr>
            <a:cxnSpLocks/>
          </p:cNvCxnSpPr>
          <p:nvPr/>
        </p:nvCxnSpPr>
        <p:spPr>
          <a:xfrm>
            <a:off x="4221615" y="5624801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8C79B92-F2A0-A02C-9ABC-1C4C782F273B}"/>
              </a:ext>
            </a:extLst>
          </p:cNvPr>
          <p:cNvCxnSpPr>
            <a:cxnSpLocks/>
          </p:cNvCxnSpPr>
          <p:nvPr/>
        </p:nvCxnSpPr>
        <p:spPr>
          <a:xfrm>
            <a:off x="3246393" y="5624801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3B5EBFBB-AB65-1E41-7D18-6B7CA7EF1940}"/>
              </a:ext>
            </a:extLst>
          </p:cNvPr>
          <p:cNvSpPr/>
          <p:nvPr/>
        </p:nvSpPr>
        <p:spPr>
          <a:xfrm>
            <a:off x="7151745" y="5408801"/>
            <a:ext cx="432000" cy="432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0EA4EA-D66E-C6EA-3583-0CA2C1B046D0}"/>
              </a:ext>
            </a:extLst>
          </p:cNvPr>
          <p:cNvSpPr/>
          <p:nvPr/>
        </p:nvSpPr>
        <p:spPr>
          <a:xfrm>
            <a:off x="8129036" y="5408801"/>
            <a:ext cx="432000" cy="432000"/>
          </a:xfrm>
          <a:prstGeom prst="ellipse">
            <a:avLst/>
          </a:prstGeom>
          <a:solidFill>
            <a:srgbClr val="92D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9E1F543-ACFF-EEDF-8E88-510580CFDD73}"/>
              </a:ext>
            </a:extLst>
          </p:cNvPr>
          <p:cNvSpPr/>
          <p:nvPr/>
        </p:nvSpPr>
        <p:spPr>
          <a:xfrm>
            <a:off x="9105291" y="5408801"/>
            <a:ext cx="432000" cy="432000"/>
          </a:xfrm>
          <a:prstGeom prst="ellipse">
            <a:avLst/>
          </a:prstGeom>
          <a:solidFill>
            <a:srgbClr val="92D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36B235F-23DC-ED85-11F9-8DDF95482D0C}"/>
              </a:ext>
            </a:extLst>
          </p:cNvPr>
          <p:cNvSpPr/>
          <p:nvPr/>
        </p:nvSpPr>
        <p:spPr>
          <a:xfrm>
            <a:off x="10081546" y="5408801"/>
            <a:ext cx="432000" cy="432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F7A518-340D-4806-DF84-1CC779732156}"/>
              </a:ext>
            </a:extLst>
          </p:cNvPr>
          <p:cNvCxnSpPr>
            <a:cxnSpLocks/>
          </p:cNvCxnSpPr>
          <p:nvPr/>
        </p:nvCxnSpPr>
        <p:spPr>
          <a:xfrm>
            <a:off x="7680635" y="5624801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A7784E-951F-59D8-9CB0-E2D6D5EDEAB2}"/>
              </a:ext>
            </a:extLst>
          </p:cNvPr>
          <p:cNvCxnSpPr>
            <a:cxnSpLocks/>
          </p:cNvCxnSpPr>
          <p:nvPr/>
        </p:nvCxnSpPr>
        <p:spPr>
          <a:xfrm>
            <a:off x="9629031" y="5624801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6FBA7DF-369E-38BA-B20F-1A7EB0D44C61}"/>
              </a:ext>
            </a:extLst>
          </p:cNvPr>
          <p:cNvCxnSpPr>
            <a:cxnSpLocks/>
          </p:cNvCxnSpPr>
          <p:nvPr/>
        </p:nvCxnSpPr>
        <p:spPr>
          <a:xfrm>
            <a:off x="8653809" y="5624801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85B572F-D2C5-0CC1-3241-36AAC7AD963C}"/>
              </a:ext>
            </a:extLst>
          </p:cNvPr>
          <p:cNvSpPr/>
          <p:nvPr/>
        </p:nvSpPr>
        <p:spPr>
          <a:xfrm>
            <a:off x="10035288" y="5340468"/>
            <a:ext cx="524515" cy="56866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C923F1B-F531-2908-880F-287AFEF4C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316" y="1625725"/>
            <a:ext cx="4808732" cy="3606549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80A99A6-E690-EA4A-1A7E-1019CEA40EEC}"/>
              </a:ext>
            </a:extLst>
          </p:cNvPr>
          <p:cNvSpPr/>
          <p:nvPr/>
        </p:nvSpPr>
        <p:spPr>
          <a:xfrm>
            <a:off x="10661073" y="4814476"/>
            <a:ext cx="423245" cy="18355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58BDAFD-A751-ED65-6863-5BC1234EE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027" y="1625725"/>
            <a:ext cx="4808732" cy="360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663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6800A15D-8BC0-0E86-FF89-AB616427F6F8}"/>
              </a:ext>
            </a:extLst>
          </p:cNvPr>
          <p:cNvSpPr/>
          <p:nvPr/>
        </p:nvSpPr>
        <p:spPr>
          <a:xfrm>
            <a:off x="-100522" y="-350922"/>
            <a:ext cx="12578576" cy="165576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C63B4C6-713C-F31C-4CB7-DB4104076891}"/>
              </a:ext>
            </a:extLst>
          </p:cNvPr>
          <p:cNvSpPr txBox="1"/>
          <p:nvPr/>
        </p:nvSpPr>
        <p:spPr>
          <a:xfrm>
            <a:off x="1" y="421635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800" b="1" err="1">
                <a:solidFill>
                  <a:schemeClr val="bg1"/>
                </a:solidFill>
              </a:rPr>
              <a:t>Epistasis</a:t>
            </a:r>
            <a:endParaRPr lang="de-DE" sz="2000" b="1">
              <a:solidFill>
                <a:schemeClr val="bg1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C9DAEF0-86B9-A1DC-B31F-02DB75CF8C76}"/>
              </a:ext>
            </a:extLst>
          </p:cNvPr>
          <p:cNvSpPr txBox="1"/>
          <p:nvPr/>
        </p:nvSpPr>
        <p:spPr>
          <a:xfrm>
            <a:off x="1934815" y="2056021"/>
            <a:ext cx="915725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err="1">
                <a:solidFill>
                  <a:schemeClr val="accent1">
                    <a:lumMod val="50000"/>
                  </a:schemeClr>
                </a:solidFill>
              </a:rPr>
              <a:t>mutations</a:t>
            </a:r>
            <a:r>
              <a:rPr lang="de-DE" sz="2400" b="1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sz="2400" b="1" err="1">
                <a:solidFill>
                  <a:schemeClr val="accent1">
                    <a:lumMod val="50000"/>
                  </a:schemeClr>
                </a:solidFill>
              </a:rPr>
              <a:t>can</a:t>
            </a:r>
            <a:r>
              <a:rPr lang="de-DE" sz="2400" b="1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sz="2400" b="1" err="1">
                <a:solidFill>
                  <a:schemeClr val="accent1">
                    <a:lumMod val="50000"/>
                  </a:schemeClr>
                </a:solidFill>
              </a:rPr>
              <a:t>have</a:t>
            </a:r>
            <a:r>
              <a:rPr lang="de-DE" sz="2400" b="1">
                <a:solidFill>
                  <a:schemeClr val="accent1">
                    <a:lumMod val="50000"/>
                  </a:schemeClr>
                </a:solidFill>
              </a:rPr>
              <a:t> different </a:t>
            </a:r>
            <a:r>
              <a:rPr lang="de-DE" sz="2400" b="1" err="1">
                <a:solidFill>
                  <a:schemeClr val="accent1">
                    <a:lumMod val="50000"/>
                  </a:schemeClr>
                </a:solidFill>
              </a:rPr>
              <a:t>effects</a:t>
            </a:r>
            <a:r>
              <a:rPr lang="de-DE" sz="2400" b="1">
                <a:solidFill>
                  <a:schemeClr val="accent1">
                    <a:lumMod val="50000"/>
                  </a:schemeClr>
                </a:solidFill>
              </a:rPr>
              <a:t> on </a:t>
            </a:r>
            <a:r>
              <a:rPr lang="de-DE" sz="2400" b="1" err="1">
                <a:solidFill>
                  <a:schemeClr val="accent1">
                    <a:lumMod val="50000"/>
                  </a:schemeClr>
                </a:solidFill>
              </a:rPr>
              <a:t>their</a:t>
            </a:r>
            <a:r>
              <a:rPr lang="de-DE" sz="2400" b="1">
                <a:solidFill>
                  <a:schemeClr val="accent1">
                    <a:lumMod val="50000"/>
                  </a:schemeClr>
                </a:solidFill>
              </a:rPr>
              <a:t> own </a:t>
            </a:r>
            <a:r>
              <a:rPr lang="de-DE" sz="2400" b="1" err="1">
                <a:solidFill>
                  <a:schemeClr val="accent1">
                    <a:lumMod val="50000"/>
                  </a:schemeClr>
                </a:solidFill>
              </a:rPr>
              <a:t>than</a:t>
            </a:r>
            <a:r>
              <a:rPr lang="de-DE" sz="2400" b="1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sz="2400" b="1" err="1">
                <a:solidFill>
                  <a:schemeClr val="accent1">
                    <a:lumMod val="50000"/>
                  </a:schemeClr>
                </a:solidFill>
              </a:rPr>
              <a:t>when</a:t>
            </a:r>
            <a:r>
              <a:rPr lang="de-DE" sz="2400" b="1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sz="2400" b="1" err="1">
                <a:solidFill>
                  <a:schemeClr val="accent1">
                    <a:lumMod val="50000"/>
                  </a:schemeClr>
                </a:solidFill>
              </a:rPr>
              <a:t>they</a:t>
            </a:r>
            <a:r>
              <a:rPr lang="de-DE" sz="2400" b="1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sz="2400" b="1" err="1">
                <a:solidFill>
                  <a:schemeClr val="accent1">
                    <a:lumMod val="50000"/>
                  </a:schemeClr>
                </a:solidFill>
              </a:rPr>
              <a:t>occur</a:t>
            </a:r>
            <a:r>
              <a:rPr lang="de-DE" sz="2400" b="1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sz="2400" b="1" err="1">
                <a:solidFill>
                  <a:schemeClr val="accent1">
                    <a:lumMod val="50000"/>
                  </a:schemeClr>
                </a:solidFill>
              </a:rPr>
              <a:t>together</a:t>
            </a:r>
            <a:endParaRPr lang="de-DE" sz="2400"/>
          </a:p>
          <a:p>
            <a:endParaRPr lang="de-DE" sz="2400"/>
          </a:p>
          <a:p>
            <a:endParaRPr lang="de-DE" sz="2400" b="1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de-DE" sz="2400" b="1" err="1">
                <a:solidFill>
                  <a:schemeClr val="accent1">
                    <a:lumMod val="50000"/>
                  </a:schemeClr>
                </a:solidFill>
              </a:rPr>
              <a:t>masking</a:t>
            </a:r>
            <a:r>
              <a:rPr lang="de-DE" sz="2400" b="1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sz="2400" b="1" err="1">
                <a:solidFill>
                  <a:schemeClr val="accent1">
                    <a:lumMod val="50000"/>
                  </a:schemeClr>
                </a:solidFill>
              </a:rPr>
              <a:t>effect</a:t>
            </a:r>
            <a:endParaRPr lang="de-DE" sz="2400"/>
          </a:p>
          <a:p>
            <a:endParaRPr lang="de-DE" sz="2400"/>
          </a:p>
          <a:p>
            <a:endParaRPr lang="de-DE" sz="2400" b="1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de-DE" sz="2400" b="1">
                <a:solidFill>
                  <a:schemeClr val="accent1">
                    <a:lumMod val="50000"/>
                  </a:schemeClr>
                </a:solidFill>
              </a:rPr>
              <a:t>in </a:t>
            </a:r>
            <a:r>
              <a:rPr lang="de-DE" sz="2400" b="1" err="1">
                <a:solidFill>
                  <a:schemeClr val="accent1">
                    <a:lumMod val="50000"/>
                  </a:schemeClr>
                </a:solidFill>
              </a:rPr>
              <a:t>our</a:t>
            </a:r>
            <a:r>
              <a:rPr lang="de-DE" sz="2400" b="1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sz="2400" b="1" err="1">
                <a:solidFill>
                  <a:schemeClr val="accent1">
                    <a:lumMod val="50000"/>
                  </a:schemeClr>
                </a:solidFill>
              </a:rPr>
              <a:t>case</a:t>
            </a:r>
            <a:r>
              <a:rPr lang="de-DE" sz="2400" b="1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de-DE" sz="2400" b="1" err="1">
                <a:solidFill>
                  <a:schemeClr val="accent1">
                    <a:lumMod val="50000"/>
                  </a:schemeClr>
                </a:solidFill>
              </a:rPr>
              <a:t>interaction</a:t>
            </a:r>
            <a:r>
              <a:rPr lang="de-DE" sz="2400" b="1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sz="2400" b="1" err="1">
                <a:solidFill>
                  <a:schemeClr val="accent1">
                    <a:lumMod val="50000"/>
                  </a:schemeClr>
                </a:solidFill>
              </a:rPr>
              <a:t>of</a:t>
            </a:r>
            <a:r>
              <a:rPr lang="de-DE" sz="2400" b="1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sz="2400" b="1" err="1">
                <a:solidFill>
                  <a:schemeClr val="accent1">
                    <a:lumMod val="50000"/>
                  </a:schemeClr>
                </a:solidFill>
              </a:rPr>
              <a:t>amino</a:t>
            </a:r>
            <a:r>
              <a:rPr lang="de-DE" sz="2400" b="1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sz="2400" b="1" err="1">
                <a:solidFill>
                  <a:schemeClr val="accent1">
                    <a:lumMod val="50000"/>
                  </a:schemeClr>
                </a:solidFill>
              </a:rPr>
              <a:t>acid</a:t>
            </a:r>
            <a:r>
              <a:rPr lang="de-DE" sz="2400" b="1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sz="2400" b="1" err="1">
                <a:solidFill>
                  <a:schemeClr val="accent1">
                    <a:lumMod val="50000"/>
                  </a:schemeClr>
                </a:solidFill>
              </a:rPr>
              <a:t>residues</a:t>
            </a:r>
            <a:r>
              <a:rPr lang="de-DE" sz="2400" b="1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sz="2400" b="1" err="1">
                <a:solidFill>
                  <a:schemeClr val="accent1">
                    <a:lumMod val="50000"/>
                  </a:schemeClr>
                </a:solidFill>
              </a:rPr>
              <a:t>within</a:t>
            </a:r>
            <a:r>
              <a:rPr lang="de-DE" sz="2400" b="1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sz="2400" b="1" err="1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de-DE" sz="2400" b="1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sz="2400" b="1" err="1">
                <a:solidFill>
                  <a:schemeClr val="accent1">
                    <a:lumMod val="50000"/>
                  </a:schemeClr>
                </a:solidFill>
              </a:rPr>
              <a:t>protein</a:t>
            </a:r>
            <a:endParaRPr lang="de-DE" sz="2400" b="1">
              <a:solidFill>
                <a:schemeClr val="accent1">
                  <a:lumMod val="50000"/>
                </a:schemeClr>
              </a:solidFill>
            </a:endParaRPr>
          </a:p>
          <a:p>
            <a:endParaRPr lang="de-DE"/>
          </a:p>
        </p:txBody>
      </p:sp>
      <p:sp>
        <p:nvSpPr>
          <p:cNvPr id="3" name="Pfeil nach rechts 2">
            <a:extLst>
              <a:ext uri="{FF2B5EF4-FFF2-40B4-BE49-F238E27FC236}">
                <a16:creationId xmlns:a16="http://schemas.microsoft.com/office/drawing/2014/main" id="{57A3858D-DAA0-AA88-46A3-297505B79932}"/>
              </a:ext>
            </a:extLst>
          </p:cNvPr>
          <p:cNvSpPr/>
          <p:nvPr/>
        </p:nvSpPr>
        <p:spPr>
          <a:xfrm>
            <a:off x="0" y="2102189"/>
            <a:ext cx="1934815" cy="424070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 nach rechts 6">
            <a:extLst>
              <a:ext uri="{FF2B5EF4-FFF2-40B4-BE49-F238E27FC236}">
                <a16:creationId xmlns:a16="http://schemas.microsoft.com/office/drawing/2014/main" id="{E61143F8-7ED8-4BF6-573B-A87C211EC198}"/>
              </a:ext>
            </a:extLst>
          </p:cNvPr>
          <p:cNvSpPr/>
          <p:nvPr/>
        </p:nvSpPr>
        <p:spPr>
          <a:xfrm>
            <a:off x="-1" y="4627309"/>
            <a:ext cx="1934815" cy="424070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 nach rechts 8">
            <a:extLst>
              <a:ext uri="{FF2B5EF4-FFF2-40B4-BE49-F238E27FC236}">
                <a16:creationId xmlns:a16="http://schemas.microsoft.com/office/drawing/2014/main" id="{FF995D57-28B7-32F6-212E-563C167FC691}"/>
              </a:ext>
            </a:extLst>
          </p:cNvPr>
          <p:cNvSpPr/>
          <p:nvPr/>
        </p:nvSpPr>
        <p:spPr>
          <a:xfrm>
            <a:off x="-2" y="3529063"/>
            <a:ext cx="1934816" cy="424070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6801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6800A15D-8BC0-0E86-FF89-AB616427F6F8}"/>
              </a:ext>
            </a:extLst>
          </p:cNvPr>
          <p:cNvSpPr/>
          <p:nvPr/>
        </p:nvSpPr>
        <p:spPr>
          <a:xfrm>
            <a:off x="-111082" y="-127244"/>
            <a:ext cx="12578576" cy="165576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C63B4C6-713C-F31C-4CB7-DB4104076891}"/>
              </a:ext>
            </a:extLst>
          </p:cNvPr>
          <p:cNvSpPr txBox="1"/>
          <p:nvPr/>
        </p:nvSpPr>
        <p:spPr>
          <a:xfrm>
            <a:off x="1" y="421635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800" b="1" err="1">
                <a:solidFill>
                  <a:schemeClr val="bg1"/>
                </a:solidFill>
              </a:rPr>
              <a:t>Structural</a:t>
            </a:r>
            <a:r>
              <a:rPr lang="de-DE" sz="4800" b="1">
                <a:solidFill>
                  <a:schemeClr val="bg1"/>
                </a:solidFill>
              </a:rPr>
              <a:t> Analysis</a:t>
            </a:r>
            <a:endParaRPr lang="de-DE" sz="2000" b="1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11E997-DB3D-C4FC-690D-B6A31050C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55" y="1804403"/>
            <a:ext cx="7772400" cy="43507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485A19-74DC-32E4-91D0-32EA8293E738}"/>
              </a:ext>
            </a:extLst>
          </p:cNvPr>
          <p:cNvSpPr txBox="1"/>
          <p:nvPr/>
        </p:nvSpPr>
        <p:spPr>
          <a:xfrm>
            <a:off x="775855" y="6230393"/>
            <a:ext cx="777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err="1"/>
              <a:t>Chudakov</a:t>
            </a:r>
            <a:r>
              <a:rPr lang="en-US" sz="1000"/>
              <a:t>, Dmitriy M et al. “Fluorescent proteins and their applications in imaging living cells and tissues.” Physiological reviews vol. 90,3 (2010): 1103-63. doi:10.1152/physrev.00038.2009</a:t>
            </a:r>
          </a:p>
        </p:txBody>
      </p:sp>
      <p:sp>
        <p:nvSpPr>
          <p:cNvPr id="6" name="Textfeld 14">
            <a:extLst>
              <a:ext uri="{FF2B5EF4-FFF2-40B4-BE49-F238E27FC236}">
                <a16:creationId xmlns:a16="http://schemas.microsoft.com/office/drawing/2014/main" id="{37A6E026-5329-8A8E-47D0-D59484C3E28F}"/>
              </a:ext>
            </a:extLst>
          </p:cNvPr>
          <p:cNvSpPr txBox="1"/>
          <p:nvPr/>
        </p:nvSpPr>
        <p:spPr>
          <a:xfrm>
            <a:off x="9177990" y="4150570"/>
            <a:ext cx="2376702" cy="923330"/>
          </a:xfrm>
          <a:prstGeom prst="rect">
            <a:avLst/>
          </a:prstGeom>
          <a:noFill/>
          <a:ln w="666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>
                <a:solidFill>
                  <a:schemeClr val="accent1">
                    <a:lumMod val="50000"/>
                  </a:schemeClr>
                </a:solidFill>
              </a:rPr>
              <a:t>→ </a:t>
            </a:r>
            <a:r>
              <a:rPr lang="de-DE" err="1">
                <a:solidFill>
                  <a:schemeClr val="accent1">
                    <a:lumMod val="50000"/>
                  </a:schemeClr>
                </a:solidFill>
              </a:rPr>
              <a:t>epistatic</a:t>
            </a:r>
            <a:r>
              <a:rPr lang="de-DE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err="1">
                <a:solidFill>
                  <a:schemeClr val="accent1">
                    <a:lumMod val="50000"/>
                  </a:schemeClr>
                </a:solidFill>
              </a:rPr>
              <a:t>effects</a:t>
            </a:r>
            <a:r>
              <a:rPr lang="de-DE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err="1">
                <a:solidFill>
                  <a:schemeClr val="accent1">
                    <a:lumMod val="50000"/>
                  </a:schemeClr>
                </a:solidFill>
              </a:rPr>
              <a:t>are</a:t>
            </a:r>
            <a:r>
              <a:rPr lang="de-DE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err="1">
                <a:solidFill>
                  <a:schemeClr val="accent1">
                    <a:lumMod val="50000"/>
                  </a:schemeClr>
                </a:solidFill>
              </a:rPr>
              <a:t>stronger</a:t>
            </a:r>
            <a:r>
              <a:rPr lang="de-DE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err="1">
                <a:solidFill>
                  <a:schemeClr val="accent1">
                    <a:lumMod val="50000"/>
                  </a:schemeClr>
                </a:solidFill>
              </a:rPr>
              <a:t>for</a:t>
            </a:r>
            <a:r>
              <a:rPr lang="de-DE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err="1">
                <a:solidFill>
                  <a:schemeClr val="accent1">
                    <a:lumMod val="50000"/>
                  </a:schemeClr>
                </a:solidFill>
              </a:rPr>
              <a:t>buried</a:t>
            </a:r>
            <a:r>
              <a:rPr lang="de-DE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err="1">
                <a:solidFill>
                  <a:schemeClr val="accent1">
                    <a:lumMod val="50000"/>
                  </a:schemeClr>
                </a:solidFill>
              </a:rPr>
              <a:t>amino</a:t>
            </a:r>
            <a:r>
              <a:rPr lang="de-DE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err="1">
                <a:solidFill>
                  <a:schemeClr val="accent1">
                    <a:lumMod val="50000"/>
                  </a:schemeClr>
                </a:solidFill>
              </a:rPr>
              <a:t>acid</a:t>
            </a:r>
            <a:r>
              <a:rPr lang="de-DE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err="1">
                <a:solidFill>
                  <a:schemeClr val="accent1">
                    <a:lumMod val="50000"/>
                  </a:schemeClr>
                </a:solidFill>
              </a:rPr>
              <a:t>residues</a:t>
            </a:r>
            <a:endParaRPr lang="de-DE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192840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09450DE0-B637-1246-A89E-CA365E7C5EB2}" vid="{45260A9A-0D13-E443-9332-A2FE5E587FEE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Design1</Template>
  <TotalTime>0</TotalTime>
  <Words>400</Words>
  <Application>Microsoft Macintosh PowerPoint</Application>
  <PresentationFormat>Breitbild</PresentationFormat>
  <Paragraphs>80</Paragraphs>
  <Slides>16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Design1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Tianxin Ma</dc:creator>
  <cp:lastModifiedBy>Lisa Duttenhoefer</cp:lastModifiedBy>
  <cp:revision>2</cp:revision>
  <dcterms:created xsi:type="dcterms:W3CDTF">2023-06-30T16:04:19Z</dcterms:created>
  <dcterms:modified xsi:type="dcterms:W3CDTF">2023-07-17T17:59:00Z</dcterms:modified>
</cp:coreProperties>
</file>